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jpeg" ContentType="image/jpeg"/>
  <Override PartName="/ppt/media/media1.wav" ContentType="audio/unknown"/>
  <Override PartName="/ppt/notesSlides/notesSlide13.xml" ContentType="application/vnd.openxmlformats-officedocument.presentationml.notesSlide+xml"/>
  <Override PartName="/ppt/media/media2.wav" ContentType="audio/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media3.wav" ContentType="audio/unknown"/>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media4.wav" ContentType="audio/unknown"/>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3.jpeg" ContentType="image/jpeg"/>
  <Override PartName="/ppt/media/image4.jpeg" ContentType="image/jpeg"/>
  <Override PartName="/ppt/media/image5.jpeg" ContentType="image/jpeg"/>
  <Override PartName="/ppt/notesSlides/notesSlide26.xml" ContentType="application/vnd.openxmlformats-officedocument.presentationml.notesSlide+xml"/>
  <Override PartName="/ppt/media/image6.jpeg" ContentType="image/jpeg"/>
  <Override PartName="/ppt/notesSlides/notesSlide27.xml" ContentType="application/vnd.openxmlformats-officedocument.presentationml.notesSlide+xml"/>
  <Override PartName="/ppt/media/media5.wav" ContentType="audio/unknown"/>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media6.wav" ContentType="audio/unknown"/>
  <Override PartName="/ppt/notesSlides/notesSlide30.xml" ContentType="application/vnd.openxmlformats-officedocument.presentationml.notesSlide+xml"/>
  <Override PartName="/ppt/media/media7.wav" ContentType="audio/unknown"/>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media8.wav" ContentType="audio/unknown"/>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media9.wav" ContentType="audio/unknown"/>
  <Override PartName="/ppt/notesSlides/notesSlide3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9525" cap="flat">
              <a:solidFill>
                <a:srgbClr val="2828B8"/>
              </a:solidFill>
              <a:prstDash val="solid"/>
              <a:round/>
            </a:ln>
          </a:left>
          <a:right>
            <a:ln w="9525" cap="flat">
              <a:solidFill>
                <a:srgbClr val="2828B8"/>
              </a:solidFill>
              <a:prstDash val="solid"/>
              <a:round/>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chemeClr val="accent1"/>
              </a:solidFill>
              <a:prstDash val="solid"/>
              <a:round/>
            </a:ln>
          </a:top>
          <a:bottom>
            <a:ln w="9525" cap="flat">
              <a:solidFill>
                <a:srgbClr val="2828B8"/>
              </a:solidFill>
              <a:prstDash val="solid"/>
              <a:round/>
            </a:ln>
          </a:bottom>
          <a:insideH>
            <a:ln w="12700" cap="flat">
              <a:noFill/>
              <a:miter lim="400000"/>
            </a:ln>
          </a:insideH>
          <a:insideV>
            <a:ln w="12700" cap="flat">
              <a:noFill/>
              <a:miter lim="400000"/>
            </a:ln>
          </a:insideV>
        </a:tcBdr>
        <a:fill>
          <a:no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9525" cap="flat">
              <a:solidFill>
                <a:srgbClr val="2828B8"/>
              </a:solidFill>
              <a:prstDash val="solid"/>
              <a:round/>
            </a:ln>
          </a:top>
          <a:bottom>
            <a:ln w="9525" cap="flat">
              <a:solidFill>
                <a:srgbClr val="2828B8"/>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E6"/>
          </a:solidFill>
        </a:fill>
      </a:tcStyle>
    </a:wholeTbl>
    <a:band2H>
      <a:tcTxStyle b="def" i="def"/>
      <a:tcStyle>
        <a:tcBdr/>
        <a:fill>
          <a:solidFill>
            <a:srgbClr val="E7E7F3"/>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EE7D0"/>
          </a:solidFill>
        </a:fill>
      </a:tcStyle>
    </a:wholeTbl>
    <a:band2H>
      <a:tcTxStyle b="def" i="def"/>
      <a:tcStyle>
        <a:tcBdr/>
        <a:fill>
          <a:solidFill>
            <a:srgbClr val="E8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4" name="Shape 114"/>
          <p:cNvSpPr/>
          <p:nvPr>
            <p:ph type="sldImg"/>
          </p:nvPr>
        </p:nvSpPr>
        <p:spPr>
          <a:xfrm>
            <a:off x="1143000" y="685800"/>
            <a:ext cx="4572000" cy="3429000"/>
          </a:xfrm>
          <a:prstGeom prst="rect">
            <a:avLst/>
          </a:prstGeom>
        </p:spPr>
        <p:txBody>
          <a:bodyPr/>
          <a:lstStyle/>
          <a:p>
            <a:pPr/>
          </a:p>
        </p:txBody>
      </p:sp>
      <p:sp>
        <p:nvSpPr>
          <p:cNvPr id="115" name="Shape 11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Calibri"/>
        <a:ea typeface="Calibri"/>
        <a:cs typeface="Calibri"/>
        <a:sym typeface="Calibri"/>
      </a:defRPr>
    </a:lvl1pPr>
    <a:lvl2pPr indent="228600" defTabSz="457200" latinLnBrk="0">
      <a:defRPr sz="1200">
        <a:latin typeface="Calibri"/>
        <a:ea typeface="Calibri"/>
        <a:cs typeface="Calibri"/>
        <a:sym typeface="Calibri"/>
      </a:defRPr>
    </a:lvl2pPr>
    <a:lvl3pPr indent="457200" defTabSz="457200" latinLnBrk="0">
      <a:defRPr sz="1200">
        <a:latin typeface="Calibri"/>
        <a:ea typeface="Calibri"/>
        <a:cs typeface="Calibri"/>
        <a:sym typeface="Calibri"/>
      </a:defRPr>
    </a:lvl3pPr>
    <a:lvl4pPr indent="685800" defTabSz="457200" latinLnBrk="0">
      <a:defRPr sz="1200">
        <a:latin typeface="Calibri"/>
        <a:ea typeface="Calibri"/>
        <a:cs typeface="Calibri"/>
        <a:sym typeface="Calibri"/>
      </a:defRPr>
    </a:lvl4pPr>
    <a:lvl5pPr indent="914400" defTabSz="457200" latinLnBrk="0">
      <a:defRPr sz="1200">
        <a:latin typeface="Calibri"/>
        <a:ea typeface="Calibri"/>
        <a:cs typeface="Calibri"/>
        <a:sym typeface="Calibri"/>
      </a:defRPr>
    </a:lvl5pPr>
    <a:lvl6pPr indent="1143000" defTabSz="457200" latinLnBrk="0">
      <a:defRPr sz="1200">
        <a:latin typeface="Calibri"/>
        <a:ea typeface="Calibri"/>
        <a:cs typeface="Calibri"/>
        <a:sym typeface="Calibri"/>
      </a:defRPr>
    </a:lvl6pPr>
    <a:lvl7pPr indent="1371600" defTabSz="457200" latinLnBrk="0">
      <a:defRPr sz="1200">
        <a:latin typeface="Calibri"/>
        <a:ea typeface="Calibri"/>
        <a:cs typeface="Calibri"/>
        <a:sym typeface="Calibri"/>
      </a:defRPr>
    </a:lvl7pPr>
    <a:lvl8pPr indent="1600200" defTabSz="457200" latinLnBrk="0">
      <a:defRPr sz="1200">
        <a:latin typeface="Calibri"/>
        <a:ea typeface="Calibri"/>
        <a:cs typeface="Calibri"/>
        <a:sym typeface="Calibri"/>
      </a:defRPr>
    </a:lvl8pPr>
    <a:lvl9pPr indent="1828800" defTabSz="457200" latinLnBrk="0">
      <a:defRPr sz="1200">
        <a:latin typeface="Calibri"/>
        <a:ea typeface="Calibri"/>
        <a:cs typeface="Calibri"/>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 Id="rId3" Type="http://schemas.openxmlformats.org/officeDocument/2006/relationships/hyperlink" Target="https://www.revolvy.com/topic/Nemesysco&amp;item_type=topic"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lvl1pPr>
              <a:defRPr b="1" i="1"/>
            </a:lvl1pPr>
          </a:lstStyle>
          <a:p>
            <a:pPr/>
            <a:r>
              <a:t>Responding to request from DHS for Mmodal and empirically verified approachs to deception detection since it is well known to the intelligence community that polygraphs and humans perform at chance.  Now AFOSR’s Trust and Influence Program.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Interviewer motivation: We didn’t want interviewees to try to sound like they were lying, only to sound truthful.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For the U.S. we’ll group states using Bill Labov’s regional dialect groups (Labov, 2012) and how North American English has become more </a:t>
            </a:r>
          </a:p>
          <a:p>
            <a:pPr/>
            <a:r>
              <a:t>diverse over the years due in part to political forces.  Interestingly, the forensic linguist Roger Shuy can identify where the Unabomber was raised, </a:t>
            </a:r>
          </a:p>
          <a:p>
            <a:pPr/>
            <a:r>
              <a:t>where he had moved to, how old he was, how educated, and what religion he was raised in </a:t>
            </a:r>
            <a:r>
              <a:t>–</a:t>
            </a:r>
            <a:r>
              <a:t> all from the text of his letters.</a:t>
            </a:r>
          </a:p>
          <a:p>
            <a:pPr/>
          </a:p>
          <a:p>
            <a:pPr>
              <a:defRPr sz="2400"/>
            </a:pPr>
            <a:r>
              <a:t>Shuy read the letters and Manifesto and said: Unabomber was not, as many thought, a poorly educated young man, but was actually:</a:t>
            </a:r>
          </a:p>
          <a:p>
            <a:pPr lvl="1" indent="457200"/>
            <a:r>
              <a:t>In his 50s</a:t>
            </a:r>
          </a:p>
          <a:p>
            <a:pPr lvl="1" indent="457200"/>
            <a:r>
              <a:t>Highly educated, with an advanced degree, </a:t>
            </a:r>
          </a:p>
          <a:p>
            <a:pPr lvl="1" indent="457200"/>
            <a:r>
              <a:t>      --and the degree was not in the humanities</a:t>
            </a:r>
          </a:p>
          <a:p>
            <a:pPr lvl="1" indent="457200"/>
            <a:r>
              <a:t>Had lived in, but was not from, the American West</a:t>
            </a:r>
          </a:p>
          <a:p>
            <a:pPr lvl="1" indent="457200"/>
            <a:r>
              <a:t>but had been raised in Chicago in the Midwest</a:t>
            </a:r>
          </a:p>
          <a:p>
            <a:pPr lvl="1" indent="457200"/>
            <a:r>
              <a:t>Had been raised a Catholic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defRPr b="1"/>
            </a:pPr>
            <a:r>
              <a:t>And now for a final test</a:t>
            </a:r>
            <a:r>
              <a:t>…</a:t>
            </a:r>
          </a:p>
          <a:p>
            <a:pPr>
              <a:defRPr b="1"/>
            </a:pPr>
            <a:r>
              <a:t>True. P406p407-part1</a:t>
            </a:r>
          </a:p>
          <a:p>
            <a:pPr>
              <a:defRPr b="1"/>
            </a:pPr>
            <a:r>
              <a:t>Judged true by human.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Turn this</a:t>
            </a:r>
          </a:p>
          <a:p>
            <a:pPr>
              <a:defRPr b="1"/>
            </a:pPr>
          </a:p>
          <a:p>
            <a:pPr>
              <a:defRPr b="1"/>
            </a:pPr>
            <a:r>
              <a:t>False. P482p483-part1</a:t>
            </a:r>
          </a:p>
          <a:p>
            <a:pPr>
              <a:defRPr b="1"/>
            </a:pPr>
            <a:r>
              <a:t>Judged true by human.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False. P482p483-part1</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defRPr b="1"/>
            </a:pPr>
            <a:r>
              <a:t>Now a chance to try out your lie detection skills:</a:t>
            </a:r>
          </a:p>
          <a:p>
            <a:pPr>
              <a:defRPr b="1"/>
            </a:pPr>
            <a:r>
              <a:t>“I was born in Oakland California, but… I moved to LA like a few years, when I was like in third grade… or right before third grade.”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“I was born in Oakland California, but… I moved to LA like a few years, when I was like in third grade… or right before third grade.”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False.p376p377-part2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False.p376p377-part2</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defRPr b="1"/>
            </a:pPr>
            <a:r>
              <a:t>Psycholinguistic features from practitioner literature</a:t>
            </a:r>
          </a:p>
          <a:p>
            <a:pPr>
              <a:defRPr b="1"/>
            </a:pPr>
            <a:r>
              <a:t>Word embeddings: capture semantic similarity of use by context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Our definition of deception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defRPr b="1"/>
            </a:pPr>
            <a:r>
              <a:t>So adding personality helps significantly with deception prediction:  it appears that speakers with different personality traits lie or tell the truth somewhat differently.</a:t>
            </a:r>
          </a:p>
          <a:p>
            <a:pPr>
              <a:defRPr b="1"/>
            </a:pPr>
            <a:r>
              <a:t>So not we want to know, do speakers differ by gender or by native language as well?</a:t>
            </a:r>
          </a:p>
          <a:p>
            <a:pPr>
              <a:defRPr b="1"/>
            </a:pPr>
            <a:r>
              <a:t>As a start, we compare distributions of features characterizing lies and truth over the whole corpus and then over different gender and language groups.</a:t>
            </a:r>
          </a:p>
          <a:p>
            <a:pPr>
              <a:defRPr b="1"/>
            </a:pPr>
            <a:r>
              <a:t>We also examine whether interviewer belief that a response is true or not varies both by the gender and native language of the speaker and of the hearer.</a:t>
            </a:r>
          </a:p>
          <a:p>
            <a:pPr>
              <a:defRPr b="1"/>
            </a:pPr>
          </a:p>
          <a:p>
            <a:pPr>
              <a:defRPr b="1"/>
            </a:pPr>
            <a:r>
              <a:t>Correcting for family-wise Type 1 error:  incorrect rejection of the true null hypothesis (aka false positive results often due to running many statistical tests on the same corpus).  To correct you use the following formula to get the corrected p value:</a:t>
            </a:r>
          </a:p>
          <a:p>
            <a:pPr/>
            <a:r>
              <a:t>The formula to estimate the familywise error rate is:</a:t>
            </a:r>
            <a:br/>
            <a:r>
              <a:rPr b="1"/>
              <a:t>FWE ≤ 1 – (1 – α</a:t>
            </a:r>
            <a:r>
              <a:rPr b="1" baseline="-25000"/>
              <a:t>IT</a:t>
            </a:r>
            <a:r>
              <a:rPr b="1"/>
              <a:t>)</a:t>
            </a:r>
            <a:r>
              <a:rPr b="1" baseline="30000"/>
              <a:t>c</a:t>
            </a:r>
            <a:br>
              <a:rPr b="1" baseline="30000"/>
            </a:br>
            <a:r>
              <a:t>Where:</a:t>
            </a:r>
          </a:p>
          <a:p>
            <a:pPr/>
            <a:r>
              <a:t>α</a:t>
            </a:r>
            <a:r>
              <a:rPr baseline="-25000"/>
              <a:t>IT</a:t>
            </a:r>
            <a:r>
              <a:t> = alpha level for an individual test (e.g. .05),</a:t>
            </a:r>
          </a:p>
          <a:p>
            <a:pPr/>
            <a:r>
              <a:t>c = Number of comparisons.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lvl1pPr>
              <a:defRPr b="1"/>
            </a:lvl1pPr>
          </a:lstStyle>
          <a:p>
            <a:pPr/>
            <a:r>
              <a:t>Comparing humans to a RF classifier trained on OpenSmile, gender and native language predicting first response to each of 24 questions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defRPr b="1"/>
            </a:pPr>
            <a:r>
              <a:t>Are there some things humans do better?  And vice versa</a:t>
            </a:r>
            <a:r>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Lack of experience for interviewees </a:t>
            </a:r>
            <a:r>
              <a:t>–</a:t>
            </a:r>
            <a:r>
              <a:t> but also interviewers.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defRPr b="1"/>
            </a:pPr>
            <a:r>
              <a:t>Which means that the same number of interviewers had no such experience</a:t>
            </a:r>
            <a:r>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defRPr b="1"/>
            </a:pPr>
            <a:r>
              <a:t>Which means that the same number of interviewers had no such experience</a:t>
            </a:r>
            <a:r>
              <a:t>…</a:t>
            </a:r>
            <a:r>
              <a:t>but neither had the classifier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defRPr b="1"/>
            </a:pPr>
            <a:r>
              <a:t>And now, to test what you’ve learned </a:t>
            </a:r>
            <a:r>
              <a:rPr b="0">
                <a:latin typeface="Wingdings"/>
                <a:ea typeface="Wingdings"/>
                <a:cs typeface="Wingdings"/>
                <a:sym typeface="Wingdings"/>
              </a:rPr>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p352p353-part2_ch2/1834.867900/1840.947900/q12/n1/T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True: </a:t>
            </a:r>
            <a:r>
              <a:t>p352p353-part2_ch2/1834.867900/1840.947900/q12/n1/T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p514p515-part2_ch2/1199.310584/1216.842950/q12/n1/F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defRPr>
                <a:latin typeface="Times New Roman"/>
                <a:ea typeface="Times New Roman"/>
                <a:cs typeface="Times New Roman"/>
                <a:sym typeface="Times New Roman"/>
              </a:defRPr>
            </a:pPr>
            <a:r>
              <a:t>K is # of studies and N is number of participants</a:t>
            </a:r>
          </a:p>
          <a:p>
            <a:pPr>
              <a:defRPr b="1" i="1">
                <a:latin typeface="Times New Roman"/>
                <a:ea typeface="Times New Roman"/>
                <a:cs typeface="Times New Roman"/>
                <a:sym typeface="Times New Roman"/>
              </a:defRPr>
            </a:pPr>
            <a:r>
              <a:t>Note that people with legal responsibilities are the worst at detecting deception, criminals are best and parole officers worst.</a:t>
            </a:r>
          </a:p>
          <a:p>
            <a:pPr>
              <a:defRPr b="1" i="1">
                <a:latin typeface="Times New Roman"/>
                <a:ea typeface="Times New Roman"/>
                <a:cs typeface="Times New Roman"/>
                <a:sym typeface="Times New Roman"/>
              </a:defRPr>
            </a:pPr>
            <a:r>
              <a:t>But ”normal” people with no legal background judge deception no better than chance</a:t>
            </a:r>
            <a: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p514p515-part2_ch2/1199.310584/1216.842950/q12/n1/F</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false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True: p372p373-part2_ch2/1053.631440/1054.731440/q12/n1/T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True: </a:t>
            </a:r>
            <a:r>
              <a:t>p372p373-part2_ch2/1053.631440/1054.731440/q12/n1/T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False: </a:t>
            </a:r>
            <a:r>
              <a:t>p542p543-part2_ch2/310.619791/322.302834/q12/n1/F</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False: </a:t>
            </a:r>
            <a:r>
              <a:t>p542p543-part2_ch2/310.619791/322.302834/q12/n1/F</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lnSpc>
                <a:spcPct val="80000"/>
              </a:lnSpc>
              <a:defRPr sz="1000"/>
            </a:pPr>
            <a:r>
              <a:t>J. Bachenko, E. Fitzpatrick, and M. Schonwetter, “Verification and implementation of language-based deception indicators in civil and criminal narratives,” in </a:t>
            </a:r>
            <a:r>
              <a:rPr i="1"/>
              <a:t>Proceedings of the 22nd Interna- tional Conference on Computational Linguistics-Volume 1</a:t>
            </a:r>
            <a:r>
              <a:t>. As- sociation for Computational Linguistics, 2008, pp. 41–48. </a:t>
            </a:r>
            <a:endParaRPr sz="1100"/>
          </a:p>
          <a:p>
            <a:pPr>
              <a:lnSpc>
                <a:spcPct val="80000"/>
              </a:lnSpc>
              <a:defRPr sz="1000"/>
            </a:pPr>
            <a:r>
              <a:t>[2]  T. Fornaciari and M. Poesio, “Automatic deception detection in italian court cases,” </a:t>
            </a:r>
            <a:r>
              <a:rPr i="1"/>
              <a:t>Artificial intelligence and law</a:t>
            </a:r>
            <a:r>
              <a:t>, vol. 21, no. 3, pp. 303–340, 2013. </a:t>
            </a:r>
            <a:endParaRPr sz="1100"/>
          </a:p>
          <a:p>
            <a:pPr>
              <a:lnSpc>
                <a:spcPct val="80000"/>
              </a:lnSpc>
              <a:defRPr sz="1000"/>
            </a:pPr>
            <a:r>
              <a:t>[3]  V.Pe ́rez-Rosas,M.Abouelenien,R.Mihalcea,Y.Xiao,C.Linton, and M. Burzo, “Verbal and nonverbal clues for real-life deception detection.” in </a:t>
            </a:r>
            <a:r>
              <a:rPr i="1"/>
              <a:t>EMNLP</a:t>
            </a:r>
            <a:r>
              <a:t>, 2015, pp. 2336–2346. </a:t>
            </a:r>
            <a:endParaRPr sz="1100"/>
          </a:p>
          <a:p>
            <a:pPr>
              <a:lnSpc>
                <a:spcPct val="80000"/>
              </a:lnSpc>
              <a:defRPr sz="1000"/>
            </a:pPr>
            <a:r>
              <a:t>[4]  M. Ott, Y. Choi, C. Cardie, and J. T. Hancock, “Finding deceptive opinion spam by any stretch of the imagination,” in </a:t>
            </a:r>
            <a:r>
              <a:rPr i="1"/>
              <a:t>Proceedings of the 49th Annual Meeting of the Association for Computational Linguistics: Human Language Technologies-Volume 1</a:t>
            </a:r>
            <a:r>
              <a:t>. Associ- ation for Computational Linguistics, 2011, pp. 309–319. </a:t>
            </a:r>
            <a:endParaRPr sz="1100"/>
          </a:p>
          <a:p>
            <a:pPr>
              <a:lnSpc>
                <a:spcPct val="80000"/>
              </a:lnSpc>
              <a:defRPr sz="1000"/>
            </a:pPr>
            <a:r>
              <a:t>[5]  M. L. Newman, J. W. Pennebaker, D. S. Berry, and J. M. Richards, “Lying words: Predicting deception from linguistic styles,” </a:t>
            </a:r>
            <a:r>
              <a:rPr i="1"/>
              <a:t>Per- sonality and social psychology bulletin</a:t>
            </a:r>
            <a:r>
              <a:t>, vol. 29, no. 5, pp. 665– 675, 2003. </a:t>
            </a:r>
            <a:endParaRPr sz="1100"/>
          </a:p>
          <a:p>
            <a:pPr>
              <a:lnSpc>
                <a:spcPct val="80000"/>
              </a:lnSpc>
              <a:defRPr sz="1000"/>
            </a:pPr>
            <a:r>
              <a:t>[6]  J. Hirschberg, S. Benus, J. M. Brenier, F. Enos, S. Friedman, S. Gilman, C. Girand, M. Graciarena, A. Kathol, L. Michaelis </a:t>
            </a:r>
            <a:r>
              <a:rPr i="1"/>
              <a:t>et al.</a:t>
            </a:r>
            <a:r>
              <a:t>, “Distinguishing deceptive from non-deceptive speech.” in </a:t>
            </a:r>
            <a:r>
              <a:rPr i="1"/>
              <a:t>Interspeech</a:t>
            </a:r>
            <a:r>
              <a:t>, 2005, pp. 1833–1836. </a:t>
            </a:r>
            <a:endParaRPr sz="1100"/>
          </a:p>
          <a:p>
            <a:pPr>
              <a:lnSpc>
                <a:spcPct val="80000"/>
              </a:lnSpc>
              <a:defRPr sz="1000">
                <a:latin typeface="Times New Roman"/>
                <a:ea typeface="Times New Roman"/>
                <a:cs typeface="Times New Roman"/>
                <a:sym typeface="Times New Roman"/>
              </a:defRPr>
            </a:pPr>
          </a:p>
          <a:p>
            <a:pPr>
              <a:lnSpc>
                <a:spcPct val="80000"/>
              </a:lnSpc>
              <a:defRPr sz="1000">
                <a:latin typeface="Times New Roman"/>
                <a:ea typeface="Times New Roman"/>
                <a:cs typeface="Times New Roman"/>
                <a:sym typeface="Times New Roman"/>
              </a:defRPr>
            </a:pPr>
          </a:p>
          <a:p>
            <a:pPr>
              <a:lnSpc>
                <a:spcPct val="80000"/>
              </a:lnSpc>
              <a:defRPr sz="1000">
                <a:latin typeface="Times New Roman"/>
                <a:ea typeface="Times New Roman"/>
                <a:cs typeface="Times New Roman"/>
                <a:sym typeface="Times New Roman"/>
              </a:defRPr>
            </a:pPr>
            <a:r>
              <a:t>Nemesysco </a:t>
            </a:r>
            <a:r>
              <a:rPr>
                <a:latin typeface="Calibri"/>
                <a:ea typeface="Calibri"/>
                <a:cs typeface="Calibri"/>
                <a:sym typeface="Calibri"/>
              </a:rPr>
              <a:t>develops vocal lie-detectors, emotion-detectors and </a:t>
            </a:r>
            <a:r>
              <a:rPr b="1">
                <a:latin typeface="Calibri"/>
                <a:ea typeface="Calibri"/>
                <a:cs typeface="Calibri"/>
                <a:sym typeface="Calibri"/>
              </a:rPr>
              <a:t>love-detectors</a:t>
            </a:r>
            <a:endParaRPr sz="1100"/>
          </a:p>
          <a:p>
            <a:pPr>
              <a:lnSpc>
                <a:spcPct val="80000"/>
              </a:lnSpc>
              <a:defRPr sz="1000">
                <a:latin typeface="Times New Roman"/>
                <a:ea typeface="Times New Roman"/>
                <a:cs typeface="Times New Roman"/>
                <a:sym typeface="Times New Roman"/>
              </a:defRPr>
            </a:pPr>
            <a:r>
              <a:t>claims to have built detectors based on vocal cues</a:t>
            </a:r>
          </a:p>
          <a:p>
            <a:pPr>
              <a:lnSpc>
                <a:spcPct val="80000"/>
              </a:lnSpc>
              <a:defRPr sz="1000">
                <a:latin typeface="Times New Roman"/>
                <a:ea typeface="Times New Roman"/>
                <a:cs typeface="Times New Roman"/>
                <a:sym typeface="Times New Roman"/>
              </a:defRPr>
            </a:pPr>
            <a:r>
              <a:t>Universal Lie Response</a:t>
            </a:r>
            <a:endParaRPr sz="1100"/>
          </a:p>
          <a:p>
            <a:pPr>
              <a:lnSpc>
                <a:spcPct val="80000"/>
              </a:lnSpc>
              <a:defRPr sz="1000">
                <a:latin typeface="Times New Roman"/>
                <a:ea typeface="Times New Roman"/>
                <a:cs typeface="Times New Roman"/>
                <a:sym typeface="Times New Roman"/>
              </a:defRPr>
            </a:pPr>
            <a:r>
              <a:t>Anders Eriksson and Francisco La Cerda</a:t>
            </a:r>
            <a:r>
              <a:t>’</a:t>
            </a:r>
            <a:r>
              <a:t>s article "Charlatanry in forensic speech science: A problem to be taken seriously." </a:t>
            </a:r>
            <a:endParaRPr sz="1100"/>
          </a:p>
          <a:p>
            <a:pPr>
              <a:lnSpc>
                <a:spcPct val="80000"/>
              </a:lnSpc>
              <a:defRPr sz="1000">
                <a:latin typeface="Times New Roman"/>
                <a:ea typeface="Times New Roman"/>
                <a:cs typeface="Times New Roman"/>
                <a:sym typeface="Times New Roman"/>
              </a:defRPr>
            </a:pPr>
          </a:p>
          <a:p>
            <a:pPr>
              <a:lnSpc>
                <a:spcPct val="80000"/>
              </a:lnSpc>
              <a:defRPr sz="1000"/>
            </a:pPr>
            <a:r>
              <a:t>In the 2007 peer-reviewed academic article "Charlatanry in forensic speech science", the authors reviewed 50 years of lie detector research and came to the conclusion that there is no scientific evidence supporting that voice analysis lie detectors actually work.[8] Lie detector manufacturer </a:t>
            </a:r>
            <a:r>
              <a:rPr u="sng">
                <a:solidFill>
                  <a:srgbClr val="8413FF"/>
                </a:solidFill>
                <a:uFill>
                  <a:solidFill>
                    <a:srgbClr val="8413FF"/>
                  </a:solidFill>
                </a:uFill>
                <a:hlinkClick r:id="rId3" invalidUrl="" action="" tgtFrame="" tooltip="" history="1" highlightClick="0" endSnd="0"/>
              </a:rPr>
              <a:t>Nemesysco threatened to sue the academic publisher for libel resulting in removal of the article from online databases. In a letter to the publisher, Nemesysco's lawyers wrote that the authors of the article could be sued for defamation if they wrote on the subject again.[9] [10] The full text of the article is available online.[11]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*controlled experiments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defRPr b="1" i="1"/>
            </a:pPr>
            <a:r>
              <a:t>Largest corpus of cleanly-recorded deceptive/non-deceptive speech</a:t>
            </a:r>
          </a:p>
          <a:p>
            <a:pPr>
              <a:defRPr b="1" i="1"/>
            </a:pPr>
            <a:r>
              <a:t>IPU: phrases separated by 50ms or more</a:t>
            </a:r>
          </a:p>
          <a:p>
            <a:pPr>
              <a:defRPr b="1" i="1"/>
            </a:pPr>
            <a:r>
              <a:t>Turns: consecutive speech from one speaker with only backchannels from the other</a:t>
            </a:r>
          </a:p>
          <a:p>
            <a:pPr>
              <a:defRPr b="1" i="1"/>
            </a:pPr>
            <a:r>
              <a:t>Q/A: first answer to one of the 24 questions</a:t>
            </a:r>
          </a:p>
          <a:p>
            <a:pPr>
              <a:defRPr b="1" i="1"/>
            </a:pPr>
            <a:r>
              <a:t>Q/A+follow-up: interviewee responses to first Q and follow-up Qs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defRPr b="1" i="1"/>
            </a:pPr>
            <a:r>
              <a:t>Also balanced for question type:</a:t>
            </a:r>
          </a:p>
          <a:p>
            <a:pPr>
              <a:defRPr b="1" i="1"/>
            </a:pPr>
            <a:r>
              <a:t>half yes/no and half wh-questions</a:t>
            </a:r>
          </a:p>
          <a:p>
            <a:pPr>
              <a:defRPr b="1" i="1"/>
            </a:pPr>
            <a:r>
              <a:t>half sensitive:</a:t>
            </a:r>
          </a:p>
          <a:p>
            <a:pPr>
              <a:defRPr b="1" i="1"/>
            </a:pPr>
            <a:r>
              <a:t>Who was the last person you had a physical fight with?  Who do you love more, you mother or your father? Who broke off your last romantic relationship?  Did you ever cheat on a test in high school.</a:t>
            </a:r>
          </a:p>
          <a:p>
            <a:pPr>
              <a:defRPr b="1" i="1"/>
            </a:pPr>
            <a:r>
              <a:t>and half not sensitive</a:t>
            </a:r>
          </a:p>
          <a:p>
            <a:pPr>
              <a:defRPr b="1" i="1"/>
            </a:pPr>
            <a:r>
              <a:t>Where were you born?  Have you ever broken a bone?  Have you ever tweeted.</a:t>
            </a:r>
          </a:p>
          <a:p>
            <a:pPr>
              <a:defRPr b="1" i="1"/>
            </a:pPr>
            <a:r>
              <a:t>Make up reasonable lies about random half</a:t>
            </a:r>
          </a:p>
          <a:p>
            <a:pPr>
              <a:defRPr b="1" i="1"/>
            </a:pPr>
            <a:r>
              <a:t>Balance between yes/no and whq’s; between sensitive and non-sensitive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defRPr>
                <a:solidFill>
                  <a:srgbClr val="C0504D"/>
                </a:solidFill>
                <a:latin typeface="Times New Roman"/>
                <a:ea typeface="Times New Roman"/>
                <a:cs typeface="Times New Roman"/>
                <a:sym typeface="Times New Roman"/>
              </a:defRPr>
            </a:pPr>
            <a:r>
              <a:t>Costa &amp; McCrae</a:t>
            </a:r>
            <a:r>
              <a:rPr>
                <a:solidFill>
                  <a:srgbClr val="000000"/>
                </a:solidFill>
              </a:rPr>
              <a:t> (1992) NEO-FFI Personality Measures and sample questions</a:t>
            </a:r>
            <a:endParaRPr>
              <a:solidFill>
                <a:srgbClr val="000000"/>
              </a:solidFill>
            </a:endParaRPr>
          </a:p>
          <a:p>
            <a:pPr marL="457200" indent="-298450">
              <a:buClr>
                <a:srgbClr val="000000"/>
              </a:buClr>
              <a:buSzPct val="100000"/>
              <a:buFont typeface="Arial"/>
              <a:buChar char="●"/>
              <a:defRPr b="1"/>
            </a:pPr>
            <a:r>
              <a:t>Openness to Experience:</a:t>
            </a:r>
            <a:r>
              <a:rPr b="0"/>
              <a:t> intellect/imagination, originality, curiosity, ingenuity, imaginative, insightful “I have a lot of intellectual curiosity.”</a:t>
            </a:r>
            <a:endParaRPr b="0"/>
          </a:p>
          <a:p>
            <a:pPr marL="457200" indent="-298450">
              <a:buClr>
                <a:srgbClr val="000000"/>
              </a:buClr>
              <a:buSzPct val="100000"/>
              <a:buFont typeface="Arial"/>
              <a:buChar char="●"/>
              <a:defRPr b="1"/>
            </a:pPr>
            <a:r>
              <a:t>Conscientiousness:</a:t>
            </a:r>
            <a:r>
              <a:rPr b="0"/>
              <a:t> orderliness, responsibility, dependability, organized, thorough, planful</a:t>
            </a:r>
          </a:p>
          <a:p>
            <a:pPr indent="457200"/>
            <a:r>
              <a:t>“I strive for excellence in everything I do.”</a:t>
            </a:r>
          </a:p>
          <a:p>
            <a:pPr marL="457200" indent="-298450">
              <a:buClr>
                <a:srgbClr val="000000"/>
              </a:buClr>
              <a:buSzPct val="100000"/>
              <a:buFont typeface="Arial"/>
              <a:buChar char="●"/>
              <a:defRPr b="1"/>
            </a:pPr>
            <a:r>
              <a:t>Extraversion:</a:t>
            </a:r>
            <a:r>
              <a:rPr b="0"/>
              <a:t> talkativeness, assertiveness, energy “I like to have a lot of people around me.”</a:t>
            </a:r>
          </a:p>
          <a:p>
            <a:pPr marL="457200" indent="-298450">
              <a:buClr>
                <a:srgbClr val="000000"/>
              </a:buClr>
              <a:buSzPct val="100000"/>
              <a:buFont typeface="Arial"/>
              <a:buChar char="●"/>
              <a:defRPr b="1"/>
            </a:pPr>
            <a:r>
              <a:t>Neuroticism:</a:t>
            </a:r>
            <a:r>
              <a:rPr b="0"/>
              <a:t> anxiety, emotional instability, intense, moody, “I often feel inferior to others.”</a:t>
            </a:r>
          </a:p>
          <a:p>
            <a:pPr marL="457200" indent="-298450">
              <a:buClr>
                <a:srgbClr val="000000"/>
              </a:buClr>
              <a:buSzPct val="100000"/>
              <a:buFont typeface="Arial"/>
              <a:buChar char="●"/>
              <a:defRPr b="1"/>
            </a:pPr>
            <a:r>
              <a:t>Agreeableness:</a:t>
            </a:r>
            <a:r>
              <a:rPr b="0"/>
              <a:t> good-naturedness, cooperativeness, sympathetic, kind, affectionate, </a:t>
            </a:r>
            <a:r>
              <a:t>trust </a:t>
            </a:r>
            <a:r>
              <a:rPr b="0"/>
              <a:t>“I would rather cooperate with others than compete with them.”</a:t>
            </a:r>
          </a:p>
          <a:p>
            <a:pPr>
              <a:defRPr>
                <a:latin typeface="Times New Roman"/>
                <a:ea typeface="Times New Roman"/>
                <a:cs typeface="Times New Roman"/>
                <a:sym typeface="Times New Roman"/>
              </a:defRPr>
            </a:pP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lvl1pPr>
              <a:defRPr b="1" i="1"/>
            </a:lvl1pPr>
          </a:lstStyle>
          <a:p>
            <a:pPr/>
            <a:r>
              <a:t>One subject interviews the other on the 24 questions, scoring truth or lie for every answer. Interviewee tries to convince the interviewer they are telling the truth on every question.  Then they change places and start again.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7"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8" name="Picture Placeholder 2"/>
          <p:cNvSpPr/>
          <p:nvPr>
            <p:ph type="pic" sz="half" idx="13"/>
          </p:nvPr>
        </p:nvSpPr>
        <p:spPr>
          <a:xfrm>
            <a:off x="1792288" y="612775"/>
            <a:ext cx="5486401" cy="4114800"/>
          </a:xfrm>
          <a:prstGeom prst="rect">
            <a:avLst/>
          </a:prstGeom>
        </p:spPr>
        <p:txBody>
          <a:bodyPr lIns="91439" rIns="91439">
            <a:noAutofit/>
          </a:bodyPr>
          <a:lstStyle/>
          <a:p>
            <a:pPr/>
          </a:p>
        </p:txBody>
      </p:sp>
      <p:sp>
        <p:nvSpPr>
          <p:cNvPr id="89"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Body">
    <p:spTree>
      <p:nvGrpSpPr>
        <p:cNvPr id="1" name=""/>
        <p:cNvGrpSpPr/>
        <p:nvPr/>
      </p:nvGrpSpPr>
      <p:grpSpPr>
        <a:xfrm>
          <a:off x="0" y="0"/>
          <a:ext cx="0" cy="0"/>
          <a:chOff x="0" y="0"/>
          <a:chExt cx="0" cy="0"/>
        </a:xfrm>
      </p:grpSpPr>
      <p:sp>
        <p:nvSpPr>
          <p:cNvPr id="97" name="Title Text"/>
          <p:cNvSpPr txBox="1"/>
          <p:nvPr>
            <p:ph type="title"/>
          </p:nvPr>
        </p:nvSpPr>
        <p:spPr>
          <a:xfrm>
            <a:off x="457200" y="274636"/>
            <a:ext cx="8229600" cy="1143201"/>
          </a:xfrm>
          <a:prstGeom prst="rect">
            <a:avLst/>
          </a:prstGeom>
        </p:spPr>
        <p:txBody>
          <a:bodyPr lIns="91424" tIns="91424" rIns="91424" bIns="91424" anchor="b"/>
          <a:lstStyle/>
          <a:p>
            <a:pPr/>
            <a:r>
              <a:t>Title Text</a:t>
            </a:r>
          </a:p>
        </p:txBody>
      </p:sp>
      <p:sp>
        <p:nvSpPr>
          <p:cNvPr id="98" name="Body Level One…"/>
          <p:cNvSpPr txBox="1"/>
          <p:nvPr>
            <p:ph type="body" idx="1"/>
          </p:nvPr>
        </p:nvSpPr>
        <p:spPr>
          <a:xfrm>
            <a:off x="457200" y="1600200"/>
            <a:ext cx="8229600" cy="4967601"/>
          </a:xfrm>
          <a:prstGeom prst="rect">
            <a:avLst/>
          </a:prstGeom>
        </p:spPr>
        <p:txBody>
          <a:bodyPr lIns="91424" tIns="91424" rIns="91424" bIns="91424"/>
          <a:lstStyle>
            <a:lvl1pPr>
              <a:spcBef>
                <a:spcPts val="0"/>
              </a:spcBef>
            </a:lvl1pPr>
            <a:lvl2pPr>
              <a:spcBef>
                <a:spcPts val="0"/>
              </a:spcBef>
            </a:lvl2pPr>
            <a:lvl3pPr>
              <a:spcBef>
                <a:spcPts val="0"/>
              </a:spcBef>
            </a:lvl3pPr>
            <a:lvl4pPr>
              <a:spcBef>
                <a:spcPts val="0"/>
              </a:spcBef>
            </a:lvl4pPr>
            <a:lvl5pPr>
              <a:spcBef>
                <a:spcPts val="0"/>
              </a:spcBef>
            </a:lvl5pPr>
          </a:lstStyle>
          <a:p>
            <a:pPr/>
            <a:r>
              <a:t>Body Level One</a:t>
            </a:r>
          </a:p>
          <a:p>
            <a:pPr lvl="1"/>
            <a:r>
              <a:t>Body Level Two</a:t>
            </a:r>
          </a:p>
          <a:p>
            <a:pPr lvl="2"/>
            <a:r>
              <a:t>Body Level Three</a:t>
            </a:r>
          </a:p>
          <a:p>
            <a:pPr lvl="3"/>
            <a:r>
              <a:t>Body Level Four</a:t>
            </a:r>
          </a:p>
          <a:p>
            <a:pPr lvl="4"/>
            <a:r>
              <a:t>Body Level Five</a:t>
            </a:r>
          </a:p>
        </p:txBody>
      </p:sp>
      <p:sp>
        <p:nvSpPr>
          <p:cNvPr id="99" name="Slide Number"/>
          <p:cNvSpPr txBox="1"/>
          <p:nvPr>
            <p:ph type="sldNum" sz="quarter" idx="2"/>
          </p:nvPr>
        </p:nvSpPr>
        <p:spPr>
          <a:xfrm>
            <a:off x="8750099" y="6415207"/>
            <a:ext cx="355392" cy="360651"/>
          </a:xfrm>
          <a:prstGeom prst="rect">
            <a:avLst/>
          </a:prstGeom>
        </p:spPr>
        <p:txBody>
          <a:bodyPr lIns="91424" tIns="91424" rIns="91424" bIns="91424"/>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06" name="Title Text"/>
          <p:cNvSpPr txBox="1"/>
          <p:nvPr>
            <p:ph type="title"/>
          </p:nvPr>
        </p:nvSpPr>
        <p:spPr>
          <a:xfrm>
            <a:off x="628650" y="1131093"/>
            <a:ext cx="7886700" cy="994173"/>
          </a:xfrm>
          <a:prstGeom prst="rect">
            <a:avLst/>
          </a:prstGeom>
        </p:spPr>
        <p:txBody>
          <a:bodyPr lIns="34289" tIns="34289" rIns="34289" bIns="34289"/>
          <a:lstStyle>
            <a:lvl1pPr algn="l" defTabSz="914400">
              <a:lnSpc>
                <a:spcPct val="90000"/>
              </a:lnSpc>
              <a:defRPr sz="4400">
                <a:latin typeface="Calibri Light"/>
                <a:ea typeface="Calibri Light"/>
                <a:cs typeface="Calibri Light"/>
                <a:sym typeface="Calibri Light"/>
              </a:defRPr>
            </a:lvl1pPr>
          </a:lstStyle>
          <a:p>
            <a:pPr/>
            <a:r>
              <a:t>Title Text</a:t>
            </a:r>
          </a:p>
        </p:txBody>
      </p:sp>
      <p:sp>
        <p:nvSpPr>
          <p:cNvPr id="107" name="Body Level One…"/>
          <p:cNvSpPr txBox="1"/>
          <p:nvPr>
            <p:ph type="body" idx="1"/>
          </p:nvPr>
        </p:nvSpPr>
        <p:spPr>
          <a:xfrm>
            <a:off x="628650" y="2226468"/>
            <a:ext cx="7886700" cy="3263505"/>
          </a:xfrm>
          <a:prstGeom prst="rect">
            <a:avLst/>
          </a:prstGeom>
        </p:spPr>
        <p:txBody>
          <a:bodyPr lIns="34289" tIns="34289" rIns="34289" bIns="34289"/>
          <a:lstStyle>
            <a:lvl1pPr marL="228600" indent="-228600" defTabSz="914400">
              <a:lnSpc>
                <a:spcPct val="90000"/>
              </a:lnSpc>
              <a:spcBef>
                <a:spcPts val="1000"/>
              </a:spcBef>
            </a:lvl1pPr>
            <a:lvl2pPr marL="723900" indent="-266700" defTabSz="914400">
              <a:lnSpc>
                <a:spcPct val="90000"/>
              </a:lnSpc>
              <a:spcBef>
                <a:spcPts val="1000"/>
              </a:spcBef>
              <a:buChar char="•"/>
            </a:lvl2pPr>
            <a:lvl3pPr marL="1234439" indent="-320039" defTabSz="914400">
              <a:lnSpc>
                <a:spcPct val="90000"/>
              </a:lnSpc>
              <a:spcBef>
                <a:spcPts val="1000"/>
              </a:spcBef>
            </a:lvl3pPr>
            <a:lvl4pPr marL="1727200" indent="-355600" defTabSz="914400">
              <a:lnSpc>
                <a:spcPct val="90000"/>
              </a:lnSpc>
              <a:spcBef>
                <a:spcPts val="1000"/>
              </a:spcBef>
              <a:buChar char="•"/>
            </a:lvl4pPr>
            <a:lvl5pPr marL="2184400" indent="-355600" defTabSz="914400">
              <a:lnSpc>
                <a:spcPct val="90000"/>
              </a:lnSpc>
              <a:spcBef>
                <a:spcPts val="1000"/>
              </a:spcBef>
              <a:buChar cha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xfrm>
            <a:off x="8274228" y="5638244"/>
            <a:ext cx="241122" cy="246381"/>
          </a:xfrm>
          <a:prstGeom prst="rect">
            <a:avLst/>
          </a:prstGeom>
        </p:spPr>
        <p:txBody>
          <a:bodyPr lIns="34289" tIns="34289" rIns="34289" bIns="34289"/>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5_Custom Layou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Custom Layout">
    <p:spTree>
      <p:nvGrpSpPr>
        <p:cNvPr id="1" name=""/>
        <p:cNvGrpSpPr/>
        <p:nvPr/>
      </p:nvGrpSpPr>
      <p:grpSpPr>
        <a:xfrm>
          <a:off x="0" y="0"/>
          <a:ext cx="0" cy="0"/>
          <a:chOff x="0" y="0"/>
          <a:chExt cx="0" cy="0"/>
        </a:xfrm>
      </p:grpSpPr>
      <p:sp>
        <p:nvSpPr>
          <p:cNvPr id="37" name="Title Text"/>
          <p:cNvSpPr txBox="1"/>
          <p:nvPr>
            <p:ph type="title"/>
          </p:nvPr>
        </p:nvSpPr>
        <p:spPr>
          <a:prstGeom prst="rect">
            <a:avLst/>
          </a:prstGeom>
        </p:spPr>
        <p:txBody>
          <a:bodyPr/>
          <a:lstStyle/>
          <a:p>
            <a:pPr/>
            <a:r>
              <a:t>Title Text</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ustom Layout">
    <p:spTree>
      <p:nvGrpSpPr>
        <p:cNvPr id="1" name=""/>
        <p:cNvGrpSpPr/>
        <p:nvPr/>
      </p:nvGrpSpPr>
      <p:grpSpPr>
        <a:xfrm>
          <a:off x="0" y="0"/>
          <a:ext cx="0" cy="0"/>
          <a:chOff x="0" y="0"/>
          <a:chExt cx="0" cy="0"/>
        </a:xfrm>
      </p:grpSpPr>
      <p:sp>
        <p:nvSpPr>
          <p:cNvPr id="45" name="Title Text"/>
          <p:cNvSpPr txBox="1"/>
          <p:nvPr>
            <p:ph type="title"/>
          </p:nvPr>
        </p:nvSpPr>
        <p:spPr>
          <a:prstGeom prst="rect">
            <a:avLst/>
          </a:prstGeom>
        </p:spPr>
        <p:txBody>
          <a:bodyPr/>
          <a:lstStyle/>
          <a:p>
            <a:pPr/>
            <a:r>
              <a:t>Title Text</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sz="half" idx="1"/>
          </p:nvPr>
        </p:nvSpPr>
        <p:spPr>
          <a:xfrm>
            <a:off x="457200" y="1600200"/>
            <a:ext cx="4038600" cy="4525963"/>
          </a:xfrm>
          <a:prstGeom prst="rect">
            <a:avLst/>
          </a:prstGeom>
        </p:spPr>
        <p:txBody>
          <a:bodyPr/>
          <a:lstStyle>
            <a:lvl2pPr marL="790575" indent="-333375"/>
            <a:lvl3pPr marL="1234439" indent="-320039"/>
            <a:lvl4pPr marL="1727200" indent="-355600"/>
            <a:lvl5pPr marL="2184400" indent="-355600"/>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7"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8" name="Body Level One…"/>
          <p:cNvSpPr txBox="1"/>
          <p:nvPr>
            <p:ph type="body" idx="1"/>
          </p:nvPr>
        </p:nvSpPr>
        <p:spPr>
          <a:xfrm>
            <a:off x="3575050" y="273050"/>
            <a:ext cx="5111750" cy="5853113"/>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pPr/>
            <a:r>
              <a:t>Body Level One</a:t>
            </a:r>
          </a:p>
          <a:p>
            <a:pPr lvl="1"/>
            <a:r>
              <a:t>Body Level Two</a:t>
            </a:r>
          </a:p>
          <a:p>
            <a:pPr lvl="2"/>
            <a:r>
              <a:t>Body Level Three</a:t>
            </a:r>
          </a:p>
          <a:p>
            <a:pPr lvl="3"/>
            <a:r>
              <a:t>Body Level Four</a:t>
            </a:r>
          </a:p>
          <a:p>
            <a:pPr lvl="4"/>
            <a:r>
              <a:t>Body Level Five</a:t>
            </a:r>
          </a:p>
        </p:txBody>
      </p:sp>
      <p:sp>
        <p:nvSpPr>
          <p:cNvPr id="79" name="Text Placeholder 3"/>
          <p:cNvSpPr/>
          <p:nvPr>
            <p:ph type="body" sz="half" idx="13"/>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2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3200" u="none">
          <a:ln>
            <a:noFill/>
          </a:ln>
          <a:solidFill>
            <a:srgbClr val="000000"/>
          </a:solidFill>
          <a:uFillTx/>
          <a:latin typeface="Calibri"/>
          <a:ea typeface="Calibri"/>
          <a:cs typeface="Calibri"/>
          <a:sym typeface="Calibri"/>
        </a:defRPr>
      </a:lvl9pPr>
    </p:titleStyle>
    <p:bodyStyle>
      <a:lvl1pPr marL="342900" marR="0" indent="-34290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1pPr>
      <a:lvl2pPr marL="742950" marR="0" indent="-28575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2pPr>
      <a:lvl3pPr marL="1181100" marR="0" indent="-26670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3pPr>
      <a:lvl4pPr marL="16916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4pPr>
      <a:lvl5pPr marL="21488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5pPr>
      <a:lvl6pPr marL="26060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6pPr>
      <a:lvl7pPr marL="3063239" marR="0" indent="-320039"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7pPr>
      <a:lvl8pPr marL="3520440" marR="0" indent="-32004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8pPr>
      <a:lvl9pPr marL="3977640" marR="0" indent="-320040" algn="l" defTabSz="457200" rtl="0" latinLnBrk="0">
        <a:lnSpc>
          <a:spcPct val="100000"/>
        </a:lnSpc>
        <a:spcBef>
          <a:spcPts val="6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eg"/><Relationship Id="rId4" Type="http://schemas.openxmlformats.org/officeDocument/2006/relationships/audio" Target="../media/media1.wav"/><Relationship Id="rId5" Type="http://schemas.microsoft.com/office/2007/relationships/media" Target="../media/media1.wav"/><Relationship Id="rId6"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audio" Target="../media/media2.wav"/><Relationship Id="rId4" Type="http://schemas.microsoft.com/office/2007/relationships/media" Target="../media/media2.wav"/><Relationship Id="rId5" Type="http://schemas.openxmlformats.org/officeDocument/2006/relationships/image" Target="../media/image7.png"/><Relationship Id="rId6" Type="http://schemas.openxmlformats.org/officeDocument/2006/relationships/image" Target="../media/image2.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eg"/><Relationship Id="rId4"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audio" Target="../media/media3.wav"/><Relationship Id="rId4" Type="http://schemas.microsoft.com/office/2007/relationships/media" Target="../media/media3.wav"/><Relationship Id="rId5" Type="http://schemas.openxmlformats.org/officeDocument/2006/relationships/image" Target="../media/image7.png"/><Relationship Id="rId6"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jpeg"/><Relationship Id="rId4"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audio" Target="../media/media4.wav"/><Relationship Id="rId5" Type="http://schemas.microsoft.com/office/2007/relationships/media" Target="../media/media4.wav"/><Relationship Id="rId6"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columbia.edu/speech/PaperFiles/2015/cognitive_deception.pdf" TargetMode="External"/><Relationship Id="rId3" Type="http://schemas.openxmlformats.org/officeDocument/2006/relationships/image" Target="../media/image1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 Id="rId3" Type="http://schemas.openxmlformats.org/officeDocument/2006/relationships/image" Target="../media/image4.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5.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nishmar/Case_Study_Presentation" TargetMode="External"/><Relationship Id="rId3" Type="http://schemas.openxmlformats.org/officeDocument/2006/relationships/image" Target="../media/image17.png"/><Relationship Id="rId4" Type="http://schemas.openxmlformats.org/officeDocument/2006/relationships/image" Target="../media/image6.jpeg"/><Relationship Id="rId5" Type="http://schemas.openxmlformats.org/officeDocument/2006/relationships/image" Target="../media/image18.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audio" Target="../media/media5.wav"/><Relationship Id="rId5" Type="http://schemas.microsoft.com/office/2007/relationships/media" Target="../media/media5.wav"/><Relationship Id="rId6" Type="http://schemas.openxmlformats.org/officeDocument/2006/relationships/image" Target="../media/image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8.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audio" Target="../media/media6.wav"/><Relationship Id="rId5" Type="http://schemas.microsoft.com/office/2007/relationships/media" Target="../media/media6.wav"/><Relationship Id="rId6" Type="http://schemas.openxmlformats.org/officeDocument/2006/relationships/image" Target="../media/image7.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media7.wav"/><Relationship Id="rId3" Type="http://schemas.microsoft.com/office/2007/relationships/media" Target="../media/media7.wav"/><Relationship Id="rId4" Type="http://schemas.openxmlformats.org/officeDocument/2006/relationships/image" Target="../media/image7.png"/><Relationship Id="rId5" Type="http://schemas.openxmlformats.org/officeDocument/2006/relationships/image" Target="../media/image2.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jpeg"/><Relationship Id="rId4" Type="http://schemas.openxmlformats.org/officeDocument/2006/relationships/image" Target="../media/image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jpeg"/><Relationship Id="rId4" Type="http://schemas.openxmlformats.org/officeDocument/2006/relationships/audio" Target="../media/media8.wav"/><Relationship Id="rId5" Type="http://schemas.microsoft.com/office/2007/relationships/media" Target="../media/media8.wav"/><Relationship Id="rId6" Type="http://schemas.openxmlformats.org/officeDocument/2006/relationships/image" Target="../media/image7.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jpeg"/><Relationship Id="rId4" Type="http://schemas.openxmlformats.org/officeDocument/2006/relationships/image" Target="../media/image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png"/><Relationship Id="rId4" Type="http://schemas.openxmlformats.org/officeDocument/2006/relationships/audio" Target="../media/media9.wav"/><Relationship Id="rId5" Type="http://schemas.microsoft.com/office/2007/relationships/media" Target="../media/media9.wav"/><Relationship Id="rId6" Type="http://schemas.openxmlformats.org/officeDocument/2006/relationships/image" Target="../media/image7.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Rectangle 2"/>
          <p:cNvSpPr txBox="1"/>
          <p:nvPr>
            <p:ph type="ctrTitle"/>
          </p:nvPr>
        </p:nvSpPr>
        <p:spPr>
          <a:xfrm>
            <a:off x="838200" y="381000"/>
            <a:ext cx="7620000" cy="1752600"/>
          </a:xfrm>
          <a:prstGeom prst="rect">
            <a:avLst/>
          </a:prstGeom>
          <a:solidFill>
            <a:srgbClr val="FFFFFF"/>
          </a:solidFill>
        </p:spPr>
        <p:txBody>
          <a:bodyPr/>
          <a:lstStyle>
            <a:lvl1pPr>
              <a:defRPr b="1" sz="3600">
                <a:solidFill>
                  <a:schemeClr val="accent1"/>
                </a:solidFill>
              </a:defRPr>
            </a:lvl1pPr>
          </a:lstStyle>
          <a:p>
            <a:pPr>
              <a:defRPr i="1"/>
            </a:pPr>
            <a:r>
              <a:rPr i="0"/>
              <a:t>Automatic Deception Detection in Spoken Dialogue</a:t>
            </a:r>
          </a:p>
        </p:txBody>
      </p:sp>
      <p:sp>
        <p:nvSpPr>
          <p:cNvPr id="118" name="Rectangle 3"/>
          <p:cNvSpPr txBox="1"/>
          <p:nvPr>
            <p:ph type="subTitle" sz="half" idx="1"/>
          </p:nvPr>
        </p:nvSpPr>
        <p:spPr>
          <a:xfrm>
            <a:off x="1295400" y="2912165"/>
            <a:ext cx="6400800" cy="2438401"/>
          </a:xfrm>
          <a:prstGeom prst="rect">
            <a:avLst/>
          </a:prstGeom>
        </p:spPr>
        <p:txBody>
          <a:bodyPr/>
          <a:lstStyle>
            <a:lvl1pPr>
              <a:spcBef>
                <a:spcPts val="800"/>
              </a:spcBef>
              <a:defRPr sz="3600">
                <a:solidFill>
                  <a:srgbClr val="000000"/>
                </a:solidFill>
              </a:defRPr>
            </a:lvl1pPr>
          </a:lstStyle>
          <a:p>
            <a:pPr/>
            <a:r>
              <a:t>Nishi Cestero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1" name="Title 1"/>
          <p:cNvSpPr txBox="1"/>
          <p:nvPr>
            <p:ph type="title"/>
          </p:nvPr>
        </p:nvSpPr>
        <p:spPr>
          <a:prstGeom prst="rect">
            <a:avLst/>
          </a:prstGeom>
        </p:spPr>
        <p:txBody>
          <a:bodyPr/>
          <a:lstStyle/>
          <a:p>
            <a:pPr/>
            <a:r>
              <a:t>Biographical Questionnaire</a:t>
            </a:r>
          </a:p>
        </p:txBody>
      </p:sp>
      <p:pic>
        <p:nvPicPr>
          <p:cNvPr id="202" name="Picture 4" descr="Picture 4"/>
          <p:cNvPicPr>
            <a:picLocks noChangeAspect="1"/>
          </p:cNvPicPr>
          <p:nvPr/>
        </p:nvPicPr>
        <p:blipFill>
          <a:blip r:embed="rId3">
            <a:extLst/>
          </a:blip>
          <a:stretch>
            <a:fillRect/>
          </a:stretch>
        </p:blipFill>
        <p:spPr>
          <a:xfrm>
            <a:off x="668359" y="440766"/>
            <a:ext cx="11022194" cy="6199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6" name="Title 1"/>
          <p:cNvSpPr txBox="1"/>
          <p:nvPr>
            <p:ph type="title"/>
          </p:nvPr>
        </p:nvSpPr>
        <p:spPr>
          <a:prstGeom prst="rect">
            <a:avLst/>
          </a:prstGeom>
        </p:spPr>
        <p:txBody>
          <a:bodyPr/>
          <a:lstStyle/>
          <a:p>
            <a:pPr/>
            <a:r>
              <a:t>The Big Five NEO-FFI (Costa &amp; McCrae, 1992)</a:t>
            </a:r>
          </a:p>
        </p:txBody>
      </p:sp>
      <p:sp>
        <p:nvSpPr>
          <p:cNvPr id="207" name="Content Placeholder 2"/>
          <p:cNvSpPr txBox="1"/>
          <p:nvPr>
            <p:ph type="body" idx="1"/>
          </p:nvPr>
        </p:nvSpPr>
        <p:spPr>
          <a:xfrm>
            <a:off x="457200" y="1600200"/>
            <a:ext cx="8229600" cy="4525963"/>
          </a:xfrm>
          <a:prstGeom prst="rect">
            <a:avLst/>
          </a:prstGeom>
        </p:spPr>
        <p:txBody>
          <a:bodyPr/>
          <a:lstStyle/>
          <a:p>
            <a:pPr marL="457200" indent="-298450">
              <a:spcBef>
                <a:spcPts val="0"/>
              </a:spcBef>
              <a:buClr>
                <a:srgbClr val="000000"/>
              </a:buClr>
              <a:buChar char="●"/>
              <a:defRPr b="1">
                <a:solidFill>
                  <a:schemeClr val="accent1"/>
                </a:solidFill>
              </a:defRPr>
            </a:pPr>
            <a:r>
              <a:t>Openness to Experience</a:t>
            </a:r>
            <a:r>
              <a:rPr>
                <a:solidFill>
                  <a:srgbClr val="000000"/>
                </a:solidFill>
              </a:rPr>
              <a:t>:</a:t>
            </a:r>
            <a:r>
              <a:rPr b="0">
                <a:solidFill>
                  <a:srgbClr val="000000"/>
                </a:solidFill>
              </a:rPr>
              <a:t> </a:t>
            </a:r>
            <a:r>
              <a:rPr b="0">
                <a:solidFill>
                  <a:schemeClr val="accent2"/>
                </a:solidFill>
              </a:rPr>
              <a:t>“I have a lot of intellectual curiosity.”</a:t>
            </a:r>
            <a:endParaRPr>
              <a:solidFill>
                <a:schemeClr val="accent2"/>
              </a:solidFill>
            </a:endParaRPr>
          </a:p>
          <a:p>
            <a:pPr marL="457200" indent="-298450">
              <a:spcBef>
                <a:spcPts val="0"/>
              </a:spcBef>
              <a:buClr>
                <a:srgbClr val="000000"/>
              </a:buClr>
              <a:buChar char="●"/>
              <a:defRPr b="1">
                <a:solidFill>
                  <a:schemeClr val="accent1"/>
                </a:solidFill>
              </a:defRPr>
            </a:pPr>
            <a:r>
              <a:t>Conscientiousness:</a:t>
            </a:r>
            <a:r>
              <a:rPr b="0">
                <a:solidFill>
                  <a:schemeClr val="accent2"/>
                </a:solidFill>
              </a:rPr>
              <a:t> “I strive for excellence in everything I do.”</a:t>
            </a:r>
            <a:endParaRPr>
              <a:solidFill>
                <a:schemeClr val="accent2"/>
              </a:solidFill>
            </a:endParaRPr>
          </a:p>
          <a:p>
            <a:pPr marL="457200" indent="-298450">
              <a:spcBef>
                <a:spcPts val="0"/>
              </a:spcBef>
              <a:buClr>
                <a:srgbClr val="000000"/>
              </a:buClr>
              <a:buChar char="●"/>
              <a:defRPr b="1">
                <a:solidFill>
                  <a:schemeClr val="accent1"/>
                </a:solidFill>
              </a:defRPr>
            </a:pPr>
            <a:r>
              <a:t>Extraversion:</a:t>
            </a:r>
            <a:r>
              <a:rPr b="0">
                <a:solidFill>
                  <a:srgbClr val="000000"/>
                </a:solidFill>
              </a:rPr>
              <a:t> </a:t>
            </a:r>
            <a:r>
              <a:rPr b="0">
                <a:solidFill>
                  <a:schemeClr val="accent2"/>
                </a:solidFill>
              </a:rPr>
              <a:t>“I like to have a lot of people around me.”</a:t>
            </a:r>
            <a:endParaRPr>
              <a:solidFill>
                <a:schemeClr val="accent2"/>
              </a:solidFill>
            </a:endParaRPr>
          </a:p>
          <a:p>
            <a:pPr marL="457200" indent="-298450">
              <a:spcBef>
                <a:spcPts val="0"/>
              </a:spcBef>
              <a:buClr>
                <a:srgbClr val="000000"/>
              </a:buClr>
              <a:buChar char="●"/>
              <a:defRPr b="1">
                <a:solidFill>
                  <a:schemeClr val="accent1"/>
                </a:solidFill>
              </a:defRPr>
            </a:pPr>
            <a:r>
              <a:t>Neuroticism:</a:t>
            </a:r>
            <a:r>
              <a:rPr b="0">
                <a:solidFill>
                  <a:srgbClr val="000000"/>
                </a:solidFill>
              </a:rPr>
              <a:t> </a:t>
            </a:r>
            <a:r>
              <a:rPr b="0">
                <a:solidFill>
                  <a:schemeClr val="accent2"/>
                </a:solidFill>
              </a:rPr>
              <a:t>“I often feel inferior to others.”</a:t>
            </a:r>
            <a:endParaRPr>
              <a:solidFill>
                <a:schemeClr val="accent2"/>
              </a:solidFill>
            </a:endParaRPr>
          </a:p>
          <a:p>
            <a:pPr marL="457200" indent="-298450">
              <a:spcBef>
                <a:spcPts val="0"/>
              </a:spcBef>
              <a:buClr>
                <a:srgbClr val="000000"/>
              </a:buClr>
              <a:buChar char="●"/>
              <a:defRPr b="1">
                <a:solidFill>
                  <a:schemeClr val="accent1"/>
                </a:solidFill>
              </a:defRPr>
            </a:pPr>
            <a:r>
              <a:t>Agreeableness:</a:t>
            </a:r>
            <a:r>
              <a:rPr b="0">
                <a:solidFill>
                  <a:srgbClr val="000000"/>
                </a:solidFill>
              </a:rPr>
              <a:t> </a:t>
            </a:r>
            <a:r>
              <a:rPr b="0">
                <a:solidFill>
                  <a:schemeClr val="accent2"/>
                </a:solidFill>
              </a:rPr>
              <a:t>“I would rather cooperate with others than compete with them.”</a:t>
            </a:r>
          </a:p>
        </p:txBody>
      </p:sp>
      <p:sp>
        <p:nvSpPr>
          <p:cNvPr id="208"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2" name="Shape 266"/>
          <p:cNvSpPr txBox="1"/>
          <p:nvPr>
            <p:ph type="title"/>
          </p:nvPr>
        </p:nvSpPr>
        <p:spPr>
          <a:xfrm>
            <a:off x="457200" y="274636"/>
            <a:ext cx="8229600" cy="1143201"/>
          </a:xfrm>
          <a:prstGeom prst="rect">
            <a:avLst/>
          </a:prstGeom>
        </p:spPr>
        <p:txBody>
          <a:bodyPr/>
          <a:lstStyle/>
          <a:p>
            <a:pPr/>
            <a:r>
              <a:t>Experimental Soundbooth Setup </a:t>
            </a:r>
          </a:p>
        </p:txBody>
      </p:sp>
      <p:sp>
        <p:nvSpPr>
          <p:cNvPr id="213" name="Slide Number Placeholder 1"/>
          <p:cNvSpPr txBox="1"/>
          <p:nvPr>
            <p:ph type="sldNum" sz="quarter" idx="2"/>
          </p:nvPr>
        </p:nvSpPr>
        <p:spPr>
          <a:xfrm>
            <a:off x="8825108" y="6415207"/>
            <a:ext cx="280383"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Shape 267" descr="Shape 267"/>
          <p:cNvPicPr>
            <a:picLocks noChangeAspect="1"/>
          </p:cNvPicPr>
          <p:nvPr/>
        </p:nvPicPr>
        <p:blipFill>
          <a:blip r:embed="rId3">
            <a:extLst/>
          </a:blip>
          <a:stretch>
            <a:fillRect/>
          </a:stretch>
        </p:blipFill>
        <p:spPr>
          <a:xfrm>
            <a:off x="0" y="1417833"/>
            <a:ext cx="9144003" cy="68580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8" name="Shape 310"/>
          <p:cNvSpPr txBox="1"/>
          <p:nvPr>
            <p:ph type="title"/>
          </p:nvPr>
        </p:nvSpPr>
        <p:spPr>
          <a:xfrm>
            <a:off x="457200" y="274636"/>
            <a:ext cx="8229600" cy="1143201"/>
          </a:xfrm>
          <a:prstGeom prst="rect">
            <a:avLst/>
          </a:prstGeom>
        </p:spPr>
        <p:txBody>
          <a:bodyPr/>
          <a:lstStyle/>
          <a:p>
            <a:pPr/>
            <a:r>
              <a:t>Motivation and Scoring</a:t>
            </a:r>
          </a:p>
        </p:txBody>
      </p:sp>
      <p:sp>
        <p:nvSpPr>
          <p:cNvPr id="219" name="Text Placeholder 4"/>
          <p:cNvSpPr txBox="1"/>
          <p:nvPr>
            <p:ph type="body" idx="1"/>
          </p:nvPr>
        </p:nvSpPr>
        <p:spPr>
          <a:xfrm>
            <a:off x="457200" y="1600200"/>
            <a:ext cx="8229600" cy="4967601"/>
          </a:xfrm>
          <a:prstGeom prst="rect">
            <a:avLst/>
          </a:prstGeom>
        </p:spPr>
        <p:txBody>
          <a:bodyPr/>
          <a:lstStyle/>
          <a:p>
            <a:pPr>
              <a:defRPr b="1" i="1">
                <a:solidFill>
                  <a:schemeClr val="accent1"/>
                </a:solidFill>
              </a:defRPr>
            </a:pPr>
            <a:r>
              <a:t>Monetary motivation</a:t>
            </a:r>
          </a:p>
          <a:p>
            <a:pPr lvl="1">
              <a:defRPr b="1">
                <a:solidFill>
                  <a:schemeClr val="accent2"/>
                </a:solidFill>
              </a:defRPr>
            </a:pPr>
            <a:r>
              <a:t>Success for interviewer</a:t>
            </a:r>
            <a:r>
              <a:rPr b="0">
                <a:solidFill>
                  <a:srgbClr val="000000"/>
                </a:solidFill>
              </a:rPr>
              <a:t>:</a:t>
            </a:r>
            <a:endParaRPr b="0">
              <a:solidFill>
                <a:srgbClr val="000000"/>
              </a:solidFill>
            </a:endParaRPr>
          </a:p>
          <a:p>
            <a:pPr lvl="2" marL="1143000" indent="-228600">
              <a:defRPr sz="2400"/>
            </a:pPr>
            <a:r>
              <a:t>Add $1 for every correct judgment, truth or lie</a:t>
            </a:r>
          </a:p>
          <a:p>
            <a:pPr lvl="2" marL="1143000" indent="-228600">
              <a:defRPr sz="2400"/>
            </a:pPr>
            <a:r>
              <a:t>Lose $1 for every incorrect judgement</a:t>
            </a:r>
          </a:p>
          <a:p>
            <a:pPr lvl="1">
              <a:defRPr b="1">
                <a:solidFill>
                  <a:schemeClr val="accent2"/>
                </a:solidFill>
              </a:defRPr>
            </a:pPr>
            <a:r>
              <a:t>Success for interviewee:</a:t>
            </a:r>
          </a:p>
          <a:p>
            <a:pPr lvl="2" marL="1143000" indent="-228600">
              <a:defRPr sz="2400"/>
            </a:pPr>
            <a:r>
              <a:t>Add $1 for every lie interviewer thinks is true</a:t>
            </a:r>
          </a:p>
          <a:p>
            <a:pPr lvl="2" marL="1143000" indent="-228600">
              <a:defRPr sz="2400"/>
            </a:pPr>
            <a:r>
              <a:t>Lose $1 for every lie interviewers thinks is a lie</a:t>
            </a:r>
          </a:p>
          <a:p>
            <a:pPr>
              <a:defRPr b="1" i="1">
                <a:solidFill>
                  <a:schemeClr val="accent1"/>
                </a:solidFill>
              </a:defRPr>
            </a:pPr>
            <a:r>
              <a:t>Good liars tell the truth as much as possible </a:t>
            </a:r>
            <a:r>
              <a:rPr b="0" i="0">
                <a:solidFill>
                  <a:srgbClr val="000000"/>
                </a:solidFill>
              </a:rPr>
              <a:t>when lying, so how do we know what’s true or false for follow-up questions?</a:t>
            </a:r>
            <a:endParaRPr b="0" i="0">
              <a:solidFill>
                <a:srgbClr val="000000"/>
              </a:solidFill>
            </a:endParaRPr>
          </a:p>
          <a:p>
            <a:pPr lvl="1">
              <a:defRPr b="1">
                <a:solidFill>
                  <a:schemeClr val="accent2"/>
                </a:solidFill>
              </a:defRPr>
            </a:pPr>
            <a:r>
              <a:t>Interviewees press T/F keys after every phrase </a:t>
            </a:r>
          </a:p>
        </p:txBody>
      </p:sp>
      <p:sp>
        <p:nvSpPr>
          <p:cNvPr id="220" name="Slide Number Placeholder 1"/>
          <p:cNvSpPr txBox="1"/>
          <p:nvPr>
            <p:ph type="sldNum" sz="quarter" idx="2"/>
          </p:nvPr>
        </p:nvSpPr>
        <p:spPr>
          <a:xfrm>
            <a:off x="8825108" y="6415207"/>
            <a:ext cx="280383"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Google Shape;155;p27"/>
          <p:cNvSpPr txBox="1"/>
          <p:nvPr>
            <p:ph type="title"/>
          </p:nvPr>
        </p:nvSpPr>
        <p:spPr>
          <a:xfrm>
            <a:off x="387899" y="-156949"/>
            <a:ext cx="8368202" cy="901452"/>
          </a:xfrm>
          <a:prstGeom prst="rect">
            <a:avLst/>
          </a:prstGeom>
        </p:spPr>
        <p:txBody>
          <a:bodyPr/>
          <a:lstStyle/>
          <a:p>
            <a:pPr/>
            <a:r>
              <a:t>Where do our speakers come from?</a:t>
            </a:r>
          </a:p>
        </p:txBody>
      </p:sp>
      <p:sp>
        <p:nvSpPr>
          <p:cNvPr id="225" name="Google Shape;156;p27"/>
          <p:cNvSpPr txBox="1"/>
          <p:nvPr>
            <p:ph type="body" idx="1"/>
          </p:nvPr>
        </p:nvSpPr>
        <p:spPr>
          <a:xfrm>
            <a:off x="387899" y="2347073"/>
            <a:ext cx="8368202" cy="3078902"/>
          </a:xfrm>
          <a:prstGeom prst="rect">
            <a:avLst/>
          </a:prstGeom>
        </p:spPr>
        <p:txBody>
          <a:bodyPr/>
          <a:lstStyle/>
          <a:p>
            <a:pPr marL="0" indent="0">
              <a:spcBef>
                <a:spcPts val="1600"/>
              </a:spcBef>
              <a:buSzTx/>
              <a:buNone/>
            </a:pPr>
          </a:p>
        </p:txBody>
      </p:sp>
      <p:pic>
        <p:nvPicPr>
          <p:cNvPr id="226" name="USmap.png" descr="USmap.png"/>
          <p:cNvPicPr>
            <a:picLocks noChangeAspect="1"/>
          </p:cNvPicPr>
          <p:nvPr/>
        </p:nvPicPr>
        <p:blipFill>
          <a:blip r:embed="rId3">
            <a:extLst/>
          </a:blip>
          <a:stretch>
            <a:fillRect/>
          </a:stretch>
        </p:blipFill>
        <p:spPr>
          <a:xfrm>
            <a:off x="33300" y="1003421"/>
            <a:ext cx="5353617" cy="2885005"/>
          </a:xfrm>
          <a:prstGeom prst="rect">
            <a:avLst/>
          </a:prstGeom>
          <a:ln w="12700">
            <a:miter lim="400000"/>
          </a:ln>
        </p:spPr>
      </p:pic>
      <p:pic>
        <p:nvPicPr>
          <p:cNvPr id="227" name="China_map_updated.png" descr="China_map_updated.png"/>
          <p:cNvPicPr>
            <a:picLocks noChangeAspect="1"/>
          </p:cNvPicPr>
          <p:nvPr/>
        </p:nvPicPr>
        <p:blipFill>
          <a:blip r:embed="rId4">
            <a:extLst/>
          </a:blip>
          <a:stretch>
            <a:fillRect/>
          </a:stretch>
        </p:blipFill>
        <p:spPr>
          <a:xfrm>
            <a:off x="4420374" y="3201505"/>
            <a:ext cx="4536063" cy="340744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Code Sample : Geospatial Visualization"/>
          <p:cNvSpPr txBox="1"/>
          <p:nvPr>
            <p:ph type="title"/>
          </p:nvPr>
        </p:nvSpPr>
        <p:spPr>
          <a:prstGeom prst="rect">
            <a:avLst/>
          </a:prstGeom>
        </p:spPr>
        <p:txBody>
          <a:bodyPr/>
          <a:lstStyle/>
          <a:p>
            <a:pPr/>
            <a:r>
              <a:t>Code Sample : Geospatial Visualization</a:t>
            </a:r>
          </a:p>
        </p:txBody>
      </p:sp>
      <p:sp>
        <p:nvSpPr>
          <p:cNvPr id="232" name="demographic_maps.R script used libraries rnaturalearth, tmap to produce both static and interactive map widgets to visualize geographical origins of speakers recruited in experiment.…"/>
          <p:cNvSpPr txBox="1"/>
          <p:nvPr>
            <p:ph type="body" idx="1"/>
          </p:nvPr>
        </p:nvSpPr>
        <p:spPr>
          <a:prstGeom prst="rect">
            <a:avLst/>
          </a:prstGeom>
        </p:spPr>
        <p:txBody>
          <a:bodyPr/>
          <a:lstStyle/>
          <a:p>
            <a:pPr marL="267461" indent="-267461" defTabSz="356615">
              <a:defRPr sz="2184"/>
            </a:pPr>
            <a:r>
              <a:rPr>
                <a:solidFill>
                  <a:schemeClr val="accent1"/>
                </a:solidFill>
              </a:rPr>
              <a:t>demographic_maps.R</a:t>
            </a:r>
            <a:r>
              <a:t> script used libraries </a:t>
            </a:r>
            <a:r>
              <a:rPr>
                <a:solidFill>
                  <a:schemeClr val="accent1"/>
                </a:solidFill>
              </a:rPr>
              <a:t>rnaturalearth, tmap </a:t>
            </a:r>
            <a:r>
              <a:t>to produce both static and interactive map widgets to visualize geographical origins of speakers recruited in experiment. </a:t>
            </a:r>
          </a:p>
          <a:p>
            <a:pPr marL="267461" indent="-267461" defTabSz="356615">
              <a:defRPr sz="2184"/>
            </a:pPr>
            <a:r>
              <a:t>Reads demographic data from CSV file</a:t>
            </a:r>
          </a:p>
          <a:p>
            <a:pPr marL="267461" indent="-267461" defTabSz="356615">
              <a:defRPr sz="2184"/>
            </a:pPr>
            <a:r>
              <a:t>Aggregates counts of speakers from USA and China.</a:t>
            </a:r>
          </a:p>
          <a:p>
            <a:pPr marL="267461" indent="-267461" defTabSz="356615">
              <a:defRPr sz="2184"/>
            </a:pPr>
            <a:r>
              <a:rPr>
                <a:solidFill>
                  <a:schemeClr val="accent1"/>
                </a:solidFill>
              </a:rPr>
              <a:t>ne_states(…) </a:t>
            </a:r>
            <a:r>
              <a:t>: Retrieves SpatialDataFrame object for use in drawing maps. </a:t>
            </a:r>
          </a:p>
          <a:p>
            <a:pPr marL="267461" indent="-267461" defTabSz="356615">
              <a:defRPr sz="2184"/>
            </a:pPr>
            <a:r>
              <a:rPr>
                <a:solidFill>
                  <a:schemeClr val="accent1"/>
                </a:solidFill>
              </a:rPr>
              <a:t>append_data(…) </a:t>
            </a:r>
            <a:r>
              <a:t>: Joins map object with our aggregate counts by state or province name.</a:t>
            </a:r>
          </a:p>
          <a:p>
            <a:pPr marL="267461" indent="-267461" defTabSz="356615">
              <a:defRPr sz="2184">
                <a:solidFill>
                  <a:schemeClr val="accent1"/>
                </a:solidFill>
              </a:defRPr>
            </a:pPr>
            <a:r>
              <a:rPr>
                <a:solidFill>
                  <a:schemeClr val="accent2"/>
                </a:solidFill>
              </a:rPr>
              <a:t>tm</a:t>
            </a:r>
            <a:r>
              <a:t> &lt;- tm_shape(</a:t>
            </a:r>
            <a:r>
              <a:rPr>
                <a:solidFill>
                  <a:schemeClr val="accent2"/>
                </a:solidFill>
              </a:rPr>
              <a:t>china_map</a:t>
            </a:r>
            <a:r>
              <a:t>) + tm_polygons(</a:t>
            </a:r>
            <a:r>
              <a:rPr>
                <a:solidFill>
                  <a:schemeClr val="accent1">
                    <a:lumOff val="-8980"/>
                  </a:schemeClr>
                </a:solidFill>
              </a:rPr>
              <a:t>"</a:t>
            </a:r>
            <a:r>
              <a:rPr>
                <a:solidFill>
                  <a:schemeClr val="accent2"/>
                </a:solidFill>
              </a:rPr>
              <a:t>freq</a:t>
            </a:r>
            <a:r>
              <a:rPr>
                <a:solidFill>
                  <a:schemeClr val="accent1">
                    <a:lumOff val="-8980"/>
                  </a:schemeClr>
                </a:solidFill>
              </a:rPr>
              <a:t>"</a:t>
            </a:r>
            <a:r>
              <a:t>, id="</a:t>
            </a:r>
            <a:r>
              <a:rPr>
                <a:solidFill>
                  <a:schemeClr val="accent2"/>
                </a:solidFill>
              </a:rPr>
              <a:t>name</a:t>
            </a:r>
            <a:r>
              <a:t>")+ tm_text(“</a:t>
            </a:r>
            <a:r>
              <a:rPr>
                <a:solidFill>
                  <a:schemeClr val="accent2"/>
                </a:solidFill>
              </a:rPr>
              <a:t>name</a:t>
            </a:r>
            <a:r>
              <a:t>") </a:t>
            </a:r>
            <a:r>
              <a:rPr>
                <a:solidFill>
                  <a:srgbClr val="000000"/>
                </a:solidFill>
              </a:rPr>
              <a:t>: draws a static map, stores in </a:t>
            </a:r>
            <a:r>
              <a:rPr>
                <a:solidFill>
                  <a:schemeClr val="accent2"/>
                </a:solidFill>
              </a:rPr>
              <a:t>tm</a:t>
            </a:r>
            <a:r>
              <a:rPr>
                <a:solidFill>
                  <a:srgbClr val="000000"/>
                </a:solidFill>
              </a:rPr>
              <a:t> variable</a:t>
            </a:r>
            <a:endParaRPr>
              <a:solidFill>
                <a:srgbClr val="000000"/>
              </a:solidFill>
            </a:endParaRPr>
          </a:p>
          <a:p>
            <a:pPr marL="267461" indent="-267461" defTabSz="356615">
              <a:defRPr sz="2184">
                <a:solidFill>
                  <a:schemeClr val="accent1"/>
                </a:solidFill>
              </a:defRPr>
            </a:pPr>
            <a:r>
              <a:rPr>
                <a:solidFill>
                  <a:srgbClr val="000000"/>
                </a:solidFill>
              </a:rPr>
              <a:t>saveWidget( </a:t>
            </a:r>
            <a:r>
              <a:t>tmap_leaflet(</a:t>
            </a:r>
            <a:r>
              <a:rPr>
                <a:solidFill>
                  <a:schemeClr val="accent2"/>
                </a:solidFill>
              </a:rPr>
              <a:t>tm </a:t>
            </a:r>
            <a:r>
              <a:t>), “… .html” )</a:t>
            </a:r>
            <a:r>
              <a:rPr>
                <a:solidFill>
                  <a:srgbClr val="000000"/>
                </a:solidFill>
              </a:rPr>
              <a:t> : saves an interactive web version of the map.</a:t>
            </a:r>
          </a:p>
        </p:txBody>
      </p:sp>
      <p:sp>
        <p:nvSpPr>
          <p:cNvPr id="233" name="Slide Number"/>
          <p:cNvSpPr txBox="1"/>
          <p:nvPr>
            <p:ph type="sldNum" sz="quarter" idx="2"/>
          </p:nvPr>
        </p:nvSpPr>
        <p:spPr>
          <a:xfrm>
            <a:off x="8830019" y="6415207"/>
            <a:ext cx="27547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prstGeom prst="rect">
            <a:avLst/>
          </a:prstGeom>
        </p:spPr>
        <p:txBody>
          <a:bodyPr/>
          <a:lstStyle/>
          <a:p>
            <a:pPr/>
            <a:r>
              <a:t>“Did you ever cheat on a test in high school?”</a:t>
            </a:r>
          </a:p>
        </p:txBody>
      </p:sp>
      <p:sp>
        <p:nvSpPr>
          <p:cNvPr id="236" name="Slide Number Placeholder 6"/>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7" name="Picture 9" descr="Picture 9"/>
          <p:cNvPicPr>
            <a:picLocks noChangeAspect="1"/>
          </p:cNvPicPr>
          <p:nvPr/>
        </p:nvPicPr>
        <p:blipFill>
          <a:blip r:embed="rId3">
            <a:extLst/>
          </a:blip>
          <a:stretch>
            <a:fillRect/>
          </a:stretch>
        </p:blipFill>
        <p:spPr>
          <a:xfrm>
            <a:off x="3743390" y="1892796"/>
            <a:ext cx="3656162" cy="2744987"/>
          </a:xfrm>
          <a:prstGeom prst="rect">
            <a:avLst/>
          </a:prstGeom>
          <a:ln w="12700">
            <a:miter lim="400000"/>
          </a:ln>
        </p:spPr>
      </p:pic>
      <p:sp>
        <p:nvSpPr>
          <p:cNvPr id="238" name="Title 1"/>
          <p:cNvSpPr txBox="1"/>
          <p:nvPr/>
        </p:nvSpPr>
        <p:spPr>
          <a:xfrm>
            <a:off x="2346578" y="4767262"/>
            <a:ext cx="3313994" cy="99417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defTabSz="914400">
              <a:lnSpc>
                <a:spcPct val="90000"/>
              </a:lnSpc>
              <a:defRPr sz="3300"/>
            </a:lvl1pPr>
          </a:lstStyle>
          <a:p>
            <a:pPr/>
            <a:r>
              <a:t>TRUE or FALSE?</a:t>
            </a:r>
          </a:p>
        </p:txBody>
      </p:sp>
      <p:pic>
        <p:nvPicPr>
          <p:cNvPr id="239" name="p406p407-part1_ch1-720.064570-723.244570-q24-n1-T.wav" descr="p406p407-part1_ch1-720.064570-723.244570-q24-n1-T.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2303748" y="266155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180000" fill="hold"/>
                                        <p:tgtEl>
                                          <p:spTgt spid="23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3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Title 1"/>
          <p:cNvSpPr txBox="1"/>
          <p:nvPr>
            <p:ph type="title"/>
          </p:nvPr>
        </p:nvSpPr>
        <p:spPr>
          <a:prstGeom prst="rect">
            <a:avLst/>
          </a:prstGeom>
        </p:spPr>
        <p:txBody>
          <a:bodyPr/>
          <a:lstStyle/>
          <a:p>
            <a:pPr/>
            <a:r>
              <a:t>“Did you ever cheat on a test in high school?”</a:t>
            </a:r>
          </a:p>
        </p:txBody>
      </p:sp>
      <p:sp>
        <p:nvSpPr>
          <p:cNvPr id="244" name="Slide Number Placeholder 6"/>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Picture 9" descr="Picture 9"/>
          <p:cNvPicPr>
            <a:picLocks noChangeAspect="1"/>
          </p:cNvPicPr>
          <p:nvPr/>
        </p:nvPicPr>
        <p:blipFill>
          <a:blip r:embed="rId2">
            <a:extLst/>
          </a:blip>
          <a:stretch>
            <a:fillRect/>
          </a:stretch>
        </p:blipFill>
        <p:spPr>
          <a:xfrm>
            <a:off x="3743390" y="1892796"/>
            <a:ext cx="3656162" cy="2744987"/>
          </a:xfrm>
          <a:prstGeom prst="rect">
            <a:avLst/>
          </a:prstGeom>
          <a:ln w="12700">
            <a:miter lim="400000"/>
          </a:ln>
        </p:spPr>
      </p:pic>
      <p:pic>
        <p:nvPicPr>
          <p:cNvPr id="246" name="Picture 4" descr="Picture 4"/>
          <p:cNvPicPr>
            <a:picLocks noChangeAspect="1"/>
          </p:cNvPicPr>
          <p:nvPr/>
        </p:nvPicPr>
        <p:blipFill>
          <a:blip r:embed="rId3">
            <a:extLst/>
          </a:blip>
          <a:stretch>
            <a:fillRect/>
          </a:stretch>
        </p:blipFill>
        <p:spPr>
          <a:xfrm>
            <a:off x="0" y="3634390"/>
            <a:ext cx="5306787" cy="22192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8" name="Title 1"/>
          <p:cNvSpPr txBox="1"/>
          <p:nvPr>
            <p:ph type="title"/>
          </p:nvPr>
        </p:nvSpPr>
        <p:spPr>
          <a:prstGeom prst="rect">
            <a:avLst/>
          </a:prstGeom>
        </p:spPr>
        <p:txBody>
          <a:bodyPr/>
          <a:lstStyle/>
          <a:p>
            <a:pPr/>
            <a:r>
              <a:t>“Did you ever cheat on a test in high school?”</a:t>
            </a:r>
          </a:p>
        </p:txBody>
      </p:sp>
      <p:pic>
        <p:nvPicPr>
          <p:cNvPr id="249" name="p482p483-part1_ch1-50.238360-52.620100-q24-n1-F.wav" descr="p482p483-part1_ch1-50.238360-52.620100-q24-n1-F.wav"/>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2289175" y="3406775"/>
            <a:ext cx="571500" cy="571500"/>
          </a:xfrm>
          <a:prstGeom prst="rect">
            <a:avLst/>
          </a:prstGeom>
          <a:ln w="12700">
            <a:miter lim="400000"/>
          </a:ln>
        </p:spPr>
      </p:pic>
      <p:sp>
        <p:nvSpPr>
          <p:cNvPr id="250" name="Slide Number Placeholder 6"/>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1" name="Picture 9" descr="Picture 9"/>
          <p:cNvPicPr>
            <a:picLocks noChangeAspect="1"/>
          </p:cNvPicPr>
          <p:nvPr/>
        </p:nvPicPr>
        <p:blipFill>
          <a:blip r:embed="rId6">
            <a:extLst/>
          </a:blip>
          <a:stretch>
            <a:fillRect/>
          </a:stretch>
        </p:blipFill>
        <p:spPr>
          <a:xfrm>
            <a:off x="3743390" y="1892796"/>
            <a:ext cx="3656162" cy="2744987"/>
          </a:xfrm>
          <a:prstGeom prst="rect">
            <a:avLst/>
          </a:prstGeom>
          <a:ln w="12700">
            <a:miter lim="400000"/>
          </a:ln>
        </p:spPr>
      </p:pic>
      <p:sp>
        <p:nvSpPr>
          <p:cNvPr id="252" name="Title 1"/>
          <p:cNvSpPr txBox="1"/>
          <p:nvPr/>
        </p:nvSpPr>
        <p:spPr>
          <a:xfrm>
            <a:off x="2346578" y="4767262"/>
            <a:ext cx="3313994" cy="99417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defTabSz="914400">
              <a:lnSpc>
                <a:spcPct val="90000"/>
              </a:lnSpc>
              <a:defRPr sz="3300"/>
            </a:lvl1pPr>
          </a:lstStyle>
          <a:p>
            <a:pPr/>
            <a:r>
              <a:t>TRUE or FALSE?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381746" fill="hold"/>
                                        <p:tgtEl>
                                          <p:spTgt spid="249"/>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4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6" name="Title 1"/>
          <p:cNvSpPr txBox="1"/>
          <p:nvPr>
            <p:ph type="title"/>
          </p:nvPr>
        </p:nvSpPr>
        <p:spPr>
          <a:prstGeom prst="rect">
            <a:avLst/>
          </a:prstGeom>
        </p:spPr>
        <p:txBody>
          <a:bodyPr/>
          <a:lstStyle/>
          <a:p>
            <a:pPr/>
            <a:r>
              <a:t>“Did you ever cheat on a test in high school?”</a:t>
            </a:r>
          </a:p>
        </p:txBody>
      </p:sp>
      <p:sp>
        <p:nvSpPr>
          <p:cNvPr id="257" name="Slide Number Placeholder 6"/>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8" name="Picture 9" descr="Picture 9"/>
          <p:cNvPicPr>
            <a:picLocks noChangeAspect="1"/>
          </p:cNvPicPr>
          <p:nvPr/>
        </p:nvPicPr>
        <p:blipFill>
          <a:blip r:embed="rId3">
            <a:extLst/>
          </a:blip>
          <a:stretch>
            <a:fillRect/>
          </a:stretch>
        </p:blipFill>
        <p:spPr>
          <a:xfrm>
            <a:off x="3743390" y="1892796"/>
            <a:ext cx="3656162" cy="2744987"/>
          </a:xfrm>
          <a:prstGeom prst="rect">
            <a:avLst/>
          </a:prstGeom>
          <a:ln w="12700">
            <a:miter lim="400000"/>
          </a:ln>
        </p:spPr>
      </p:pic>
      <p:pic>
        <p:nvPicPr>
          <p:cNvPr id="259" name="Picture 2" descr="Picture 2"/>
          <p:cNvPicPr>
            <a:picLocks noChangeAspect="1"/>
          </p:cNvPicPr>
          <p:nvPr/>
        </p:nvPicPr>
        <p:blipFill>
          <a:blip r:embed="rId4">
            <a:extLst/>
          </a:blip>
          <a:stretch>
            <a:fillRect/>
          </a:stretch>
        </p:blipFill>
        <p:spPr>
          <a:xfrm>
            <a:off x="1428097" y="3880546"/>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Rectangle 2"/>
          <p:cNvSpPr txBox="1"/>
          <p:nvPr>
            <p:ph type="title"/>
          </p:nvPr>
        </p:nvSpPr>
        <p:spPr>
          <a:prstGeom prst="rect">
            <a:avLst/>
          </a:prstGeom>
        </p:spPr>
        <p:txBody>
          <a:bodyPr/>
          <a:lstStyle/>
          <a:p>
            <a:pPr/>
            <a:r>
              <a:t>Collaborators</a:t>
            </a:r>
          </a:p>
        </p:txBody>
      </p:sp>
      <p:sp>
        <p:nvSpPr>
          <p:cNvPr id="123" name="Rectangle 3"/>
          <p:cNvSpPr txBox="1"/>
          <p:nvPr>
            <p:ph type="body" sz="half" idx="1"/>
          </p:nvPr>
        </p:nvSpPr>
        <p:spPr>
          <a:xfrm>
            <a:off x="457200" y="1600200"/>
            <a:ext cx="4038600" cy="4525963"/>
          </a:xfrm>
          <a:prstGeom prst="rect">
            <a:avLst/>
          </a:prstGeom>
        </p:spPr>
        <p:txBody>
          <a:bodyPr/>
          <a:lstStyle/>
          <a:p>
            <a:pPr marL="342899" indent="-342899">
              <a:lnSpc>
                <a:spcPct val="80000"/>
              </a:lnSpc>
              <a:spcBef>
                <a:spcPts val="400"/>
              </a:spcBef>
              <a:defRPr b="1" i="1" sz="1900">
                <a:solidFill>
                  <a:schemeClr val="accent1"/>
                </a:solidFill>
              </a:defRPr>
            </a:pPr>
            <a:r>
              <a:t>Sarah Ita Levitan</a:t>
            </a:r>
          </a:p>
          <a:p>
            <a:pPr marL="342899" indent="-342899">
              <a:lnSpc>
                <a:spcPct val="80000"/>
              </a:lnSpc>
              <a:spcBef>
                <a:spcPts val="400"/>
              </a:spcBef>
              <a:defRPr b="1" i="1" sz="1900">
                <a:solidFill>
                  <a:schemeClr val="accent2"/>
                </a:solidFill>
              </a:defRPr>
            </a:pPr>
            <a:r>
              <a:t>Julia Hirschberg</a:t>
            </a:r>
          </a:p>
          <a:p>
            <a:pPr marL="342899" indent="-342899">
              <a:lnSpc>
                <a:spcPct val="80000"/>
              </a:lnSpc>
              <a:spcBef>
                <a:spcPts val="400"/>
              </a:spcBef>
              <a:defRPr b="1" i="1" sz="1900">
                <a:solidFill>
                  <a:schemeClr val="accent2"/>
                </a:solidFill>
              </a:defRPr>
            </a:pPr>
            <a:r>
              <a:t>Michelle Levine</a:t>
            </a:r>
          </a:p>
          <a:p>
            <a:pPr marL="342899" indent="-342899">
              <a:lnSpc>
                <a:spcPct val="80000"/>
              </a:lnSpc>
              <a:spcBef>
                <a:spcPts val="400"/>
              </a:spcBef>
              <a:defRPr b="1" i="1" sz="1900">
                <a:solidFill>
                  <a:schemeClr val="accent2"/>
                </a:solidFill>
              </a:defRPr>
            </a:pPr>
            <a:r>
              <a:t>Guozhen An (CUNY)</a:t>
            </a:r>
          </a:p>
          <a:p>
            <a:pPr marL="342899" indent="-342899">
              <a:lnSpc>
                <a:spcPct val="80000"/>
              </a:lnSpc>
              <a:spcBef>
                <a:spcPts val="400"/>
              </a:spcBef>
              <a:defRPr b="1" i="1" sz="1900">
                <a:solidFill>
                  <a:schemeClr val="accent2"/>
                </a:solidFill>
              </a:defRPr>
            </a:pPr>
            <a:r>
              <a:t>Andrew Rosenberg (CUNY, now Google)</a:t>
            </a:r>
          </a:p>
          <a:p>
            <a:pPr marL="342899" indent="-342899">
              <a:lnSpc>
                <a:spcPct val="80000"/>
              </a:lnSpc>
              <a:spcBef>
                <a:spcPts val="400"/>
              </a:spcBef>
              <a:defRPr sz="1900"/>
            </a:pPr>
            <a:r>
              <a:t>Gideon Mendels </a:t>
            </a:r>
          </a:p>
          <a:p>
            <a:pPr marL="342899" indent="-342899">
              <a:lnSpc>
                <a:spcPct val="80000"/>
              </a:lnSpc>
              <a:spcBef>
                <a:spcPts val="400"/>
              </a:spcBef>
              <a:defRPr sz="1900"/>
            </a:pPr>
            <a:r>
              <a:t>Rivka Levitan</a:t>
            </a:r>
          </a:p>
          <a:p>
            <a:pPr marL="342899" indent="-342899">
              <a:lnSpc>
                <a:spcPct val="80000"/>
              </a:lnSpc>
              <a:spcBef>
                <a:spcPts val="400"/>
              </a:spcBef>
              <a:defRPr sz="1900"/>
            </a:pPr>
            <a:r>
              <a:t>Xi Chen</a:t>
            </a:r>
          </a:p>
          <a:p>
            <a:pPr marL="342899" indent="-342899">
              <a:lnSpc>
                <a:spcPct val="80000"/>
              </a:lnSpc>
              <a:spcBef>
                <a:spcPts val="400"/>
              </a:spcBef>
              <a:defRPr sz="1900"/>
            </a:pPr>
            <a:r>
              <a:t>Kara Schechtman </a:t>
            </a:r>
          </a:p>
          <a:p>
            <a:pPr marL="342899" indent="-342899">
              <a:lnSpc>
                <a:spcPct val="80000"/>
              </a:lnSpc>
              <a:spcBef>
                <a:spcPts val="400"/>
              </a:spcBef>
              <a:defRPr sz="1900"/>
            </a:pPr>
            <a:r>
              <a:t>Angel Maredia</a:t>
            </a:r>
          </a:p>
          <a:p>
            <a:pPr marL="342899" indent="-342899">
              <a:lnSpc>
                <a:spcPct val="80000"/>
              </a:lnSpc>
              <a:spcBef>
                <a:spcPts val="400"/>
              </a:spcBef>
              <a:defRPr sz="1900"/>
            </a:pPr>
            <a:r>
              <a:t>Jessica Xiang </a:t>
            </a:r>
          </a:p>
          <a:p>
            <a:pPr marL="342899" indent="-342899">
              <a:lnSpc>
                <a:spcPct val="80000"/>
              </a:lnSpc>
              <a:spcBef>
                <a:spcPts val="400"/>
              </a:spcBef>
              <a:defRPr sz="1900"/>
            </a:pPr>
            <a:r>
              <a:t>Bingyan Hu </a:t>
            </a:r>
          </a:p>
          <a:p>
            <a:pPr marL="342899" indent="-342899">
              <a:lnSpc>
                <a:spcPct val="80000"/>
              </a:lnSpc>
              <a:spcBef>
                <a:spcPts val="400"/>
              </a:spcBef>
              <a:defRPr sz="1900"/>
            </a:pPr>
            <a:r>
              <a:t>William Wang</a:t>
            </a:r>
          </a:p>
        </p:txBody>
      </p:sp>
      <p:sp>
        <p:nvSpPr>
          <p:cNvPr id="124" name="Content Placeholder 1"/>
          <p:cNvSpPr txBox="1"/>
          <p:nvPr/>
        </p:nvSpPr>
        <p:spPr>
          <a:xfrm>
            <a:off x="4648200" y="1600200"/>
            <a:ext cx="4038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899" indent="-342899">
              <a:lnSpc>
                <a:spcPct val="80000"/>
              </a:lnSpc>
              <a:spcBef>
                <a:spcPts val="400"/>
              </a:spcBef>
              <a:buSzPct val="100000"/>
              <a:buFont typeface="Arial"/>
              <a:buChar char="•"/>
              <a:defRPr sz="1900"/>
            </a:pPr>
            <a:r>
              <a:t>James Shin</a:t>
            </a:r>
          </a:p>
          <a:p>
            <a:pPr marL="342899" indent="-342899">
              <a:lnSpc>
                <a:spcPct val="80000"/>
              </a:lnSpc>
              <a:spcBef>
                <a:spcPts val="400"/>
              </a:spcBef>
              <a:buSzPct val="100000"/>
              <a:buFont typeface="Arial"/>
              <a:buChar char="•"/>
              <a:defRPr sz="1900"/>
            </a:pPr>
            <a:r>
              <a:t>Yocheved Levitan </a:t>
            </a:r>
          </a:p>
          <a:p>
            <a:pPr marL="342899" indent="-342899">
              <a:lnSpc>
                <a:spcPct val="80000"/>
              </a:lnSpc>
              <a:spcBef>
                <a:spcPts val="400"/>
              </a:spcBef>
              <a:buSzPct val="100000"/>
              <a:buFont typeface="Arial"/>
              <a:buChar char="•"/>
              <a:defRPr sz="1900"/>
            </a:pPr>
            <a:r>
              <a:t>Mandi Wang </a:t>
            </a:r>
          </a:p>
          <a:p>
            <a:pPr marL="342899" indent="-342899">
              <a:lnSpc>
                <a:spcPct val="80000"/>
              </a:lnSpc>
              <a:spcBef>
                <a:spcPts val="400"/>
              </a:spcBef>
              <a:buSzPct val="100000"/>
              <a:buFont typeface="Arial"/>
              <a:buChar char="•"/>
              <a:defRPr sz="1900"/>
            </a:pPr>
            <a:r>
              <a:t>Kai-Zhan Lee </a:t>
            </a:r>
          </a:p>
          <a:p>
            <a:pPr marL="342899" indent="-342899">
              <a:lnSpc>
                <a:spcPct val="80000"/>
              </a:lnSpc>
              <a:spcBef>
                <a:spcPts val="400"/>
              </a:spcBef>
              <a:buSzPct val="100000"/>
              <a:buFont typeface="Arial"/>
              <a:buChar char="•"/>
              <a:defRPr sz="1900"/>
            </a:pPr>
            <a:r>
              <a:t>Zoe Baker-Peng </a:t>
            </a:r>
          </a:p>
          <a:p>
            <a:pPr marL="342899" indent="-342899">
              <a:lnSpc>
                <a:spcPct val="80000"/>
              </a:lnSpc>
              <a:spcBef>
                <a:spcPts val="400"/>
              </a:spcBef>
              <a:buSzPct val="100000"/>
              <a:buFont typeface="Arial"/>
              <a:buChar char="•"/>
              <a:defRPr sz="1900"/>
            </a:pPr>
            <a:r>
              <a:t>Ivy Chen </a:t>
            </a:r>
          </a:p>
          <a:p>
            <a:pPr marL="342899" indent="-342899">
              <a:lnSpc>
                <a:spcPct val="80000"/>
              </a:lnSpc>
              <a:spcBef>
                <a:spcPts val="400"/>
              </a:spcBef>
              <a:buSzPct val="100000"/>
              <a:buFont typeface="Arial"/>
              <a:buChar char="•"/>
              <a:defRPr sz="1900"/>
            </a:pPr>
            <a:r>
              <a:t>Meredith Cox </a:t>
            </a:r>
          </a:p>
          <a:p>
            <a:pPr marL="342899" indent="-342899">
              <a:lnSpc>
                <a:spcPct val="80000"/>
              </a:lnSpc>
              <a:spcBef>
                <a:spcPts val="400"/>
              </a:spcBef>
              <a:buSzPct val="100000"/>
              <a:buFont typeface="Arial"/>
              <a:buChar char="•"/>
              <a:defRPr sz="1900"/>
            </a:pPr>
            <a:r>
              <a:t>Leighanne Hsu </a:t>
            </a:r>
          </a:p>
          <a:p>
            <a:pPr marL="342899" indent="-342899">
              <a:lnSpc>
                <a:spcPct val="80000"/>
              </a:lnSpc>
              <a:spcBef>
                <a:spcPts val="400"/>
              </a:spcBef>
              <a:buSzPct val="100000"/>
              <a:buFont typeface="Arial"/>
              <a:buChar char="•"/>
              <a:defRPr sz="1900"/>
            </a:pPr>
            <a:r>
              <a:t>Yvonne Missry </a:t>
            </a:r>
          </a:p>
          <a:p>
            <a:pPr marL="342899" indent="-342899">
              <a:lnSpc>
                <a:spcPct val="80000"/>
              </a:lnSpc>
              <a:spcBef>
                <a:spcPts val="400"/>
              </a:spcBef>
              <a:buSzPct val="100000"/>
              <a:buFont typeface="Arial"/>
              <a:buChar char="•"/>
              <a:defRPr sz="1900"/>
            </a:pPr>
            <a:r>
              <a:t>Gauri Narayan</a:t>
            </a:r>
          </a:p>
          <a:p>
            <a:pPr marL="342899" indent="-342899">
              <a:lnSpc>
                <a:spcPct val="80000"/>
              </a:lnSpc>
              <a:spcBef>
                <a:spcPts val="400"/>
              </a:spcBef>
              <a:buSzPct val="100000"/>
              <a:buFont typeface="Arial"/>
              <a:buChar char="•"/>
              <a:defRPr sz="1900"/>
            </a:pPr>
            <a:r>
              <a:t>Molly Scott </a:t>
            </a:r>
          </a:p>
          <a:p>
            <a:pPr marL="342899" indent="-342899">
              <a:lnSpc>
                <a:spcPct val="80000"/>
              </a:lnSpc>
              <a:spcBef>
                <a:spcPts val="400"/>
              </a:spcBef>
              <a:buSzPct val="100000"/>
              <a:buFont typeface="Arial"/>
              <a:buChar char="•"/>
              <a:defRPr sz="1900"/>
            </a:pPr>
            <a:r>
              <a:t>Jennifer Senior </a:t>
            </a:r>
          </a:p>
          <a:p>
            <a:pPr marL="342899" indent="-342899">
              <a:lnSpc>
                <a:spcPct val="80000"/>
              </a:lnSpc>
              <a:spcBef>
                <a:spcPts val="400"/>
              </a:spcBef>
              <a:buSzPct val="100000"/>
              <a:buFont typeface="Arial"/>
              <a:buChar char="•"/>
              <a:defRPr sz="1900"/>
            </a:pPr>
            <a:r>
              <a:t>Grace Ulinksi</a:t>
            </a:r>
          </a:p>
          <a:p>
            <a:pPr marL="342899" indent="-342899">
              <a:lnSpc>
                <a:spcPct val="80000"/>
              </a:lnSpc>
              <a:spcBef>
                <a:spcPts val="400"/>
              </a:spcBef>
              <a:buSzPct val="100000"/>
              <a:buFont typeface="Arial"/>
              <a:buChar char="•"/>
              <a:defRPr sz="1900"/>
            </a:pPr>
            <a:r>
              <a:t>Mukund Yelahanka Raghuprasad</a:t>
            </a:r>
          </a:p>
        </p:txBody>
      </p:sp>
      <p:sp>
        <p:nvSpPr>
          <p:cNvPr id="125" name="Date Placeholder 3"/>
          <p:cNvSpPr txBox="1"/>
          <p:nvPr/>
        </p:nvSpPr>
        <p:spPr>
          <a:xfrm>
            <a:off x="901700" y="7524385"/>
            <a:ext cx="2133600" cy="264255"/>
          </a:xfrm>
          <a:prstGeom prst="rect">
            <a:avLst/>
          </a:prstGeom>
          <a:ln w="12700">
            <a:miter lim="400000"/>
          </a:ln>
        </p:spPr>
        <p:txBody>
          <a:bodyPr lIns="45719" rIns="45719" anchor="ctr">
            <a:spAutoFit/>
          </a:bodyPr>
          <a:lstStyle/>
          <a:p>
            <a:pPr>
              <a:defRPr sz="1200">
                <a:latin typeface="Arial"/>
                <a:ea typeface="Arial"/>
                <a:cs typeface="Arial"/>
                <a:sym typeface="Arial"/>
              </a:defRPr>
            </a:pPr>
          </a:p>
        </p:txBody>
      </p:sp>
      <p:sp>
        <p:nvSpPr>
          <p:cNvPr id="126" name="Slide Number Placeholder 5"/>
          <p:cNvSpPr txBox="1"/>
          <p:nvPr>
            <p:ph type="sldNum" sz="quarter" idx="2"/>
          </p:nvPr>
        </p:nvSpPr>
        <p:spPr>
          <a:xfrm>
            <a:off x="8497902" y="6406785"/>
            <a:ext cx="188898" cy="264255"/>
          </a:xfrm>
          <a:prstGeom prst="rect">
            <a:avLst/>
          </a:prstGeom>
          <a:extLst>
            <a:ext uri="{C572A759-6A51-4108-AA02-DFA0A04FC94B}">
              <ma14:wrappingTextBoxFlag xmlns:ma14="http://schemas.microsoft.com/office/mac/drawingml/2011/main" val="1"/>
            </a:ext>
          </a:extLst>
        </p:spPr>
        <p:txBody>
          <a:bodyPr/>
          <a:lstStyle>
            <a:lvl1pPr>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50"/>
          <p:cNvSpPr txBox="1"/>
          <p:nvPr>
            <p:ph type="title"/>
          </p:nvPr>
        </p:nvSpPr>
        <p:spPr>
          <a:xfrm>
            <a:off x="457200" y="274636"/>
            <a:ext cx="8229600" cy="1143201"/>
          </a:xfrm>
          <a:prstGeom prst="rect">
            <a:avLst/>
          </a:prstGeom>
        </p:spPr>
        <p:txBody>
          <a:bodyPr/>
          <a:lstStyle/>
          <a:p>
            <a:pPr/>
            <a:r>
              <a:t>  “Where were you born?”</a:t>
            </a:r>
          </a:p>
        </p:txBody>
      </p:sp>
      <p:sp>
        <p:nvSpPr>
          <p:cNvPr id="264"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265"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6" name="sample_lie.wav" descr="sample_lie.wav"/>
          <p:cNvPicPr>
            <a:picLocks noChangeAspect="0"/>
          </p:cNvPicPr>
          <p:nvPr>
            <a:audioFile r:link="rId3"/>
            <p:extLst>
              <p:ext uri="{DAA4B4D4-6D71-4841-9C94-3DE7FCFB9230}">
                <p14:media xmlns:p14="http://schemas.microsoft.com/office/powerpoint/2010/main" r:embed="rId4"/>
              </p:ext>
            </p:extLst>
          </p:nvPr>
        </p:nvPicPr>
        <p:blipFill>
          <a:blip r:embed="rId5">
            <a:extLst/>
          </a:blip>
          <a:stretch>
            <a:fillRect/>
          </a:stretch>
        </p:blipFill>
        <p:spPr>
          <a:xfrm>
            <a:off x="3528786" y="2847799"/>
            <a:ext cx="571501" cy="571501"/>
          </a:xfrm>
          <a:prstGeom prst="rect">
            <a:avLst/>
          </a:prstGeom>
          <a:ln w="12700">
            <a:miter lim="400000"/>
          </a:ln>
        </p:spPr>
      </p:pic>
      <p:pic>
        <p:nvPicPr>
          <p:cNvPr id="267" name="Picture 5" descr="Picture 5"/>
          <p:cNvPicPr>
            <a:picLocks noChangeAspect="1"/>
          </p:cNvPicPr>
          <p:nvPr/>
        </p:nvPicPr>
        <p:blipFill>
          <a:blip r:embed="rId6">
            <a:extLst/>
          </a:blip>
          <a:stretch>
            <a:fillRect/>
          </a:stretch>
        </p:blipFill>
        <p:spPr>
          <a:xfrm>
            <a:off x="4978400" y="1743213"/>
            <a:ext cx="3656161" cy="27449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2979229" fill="hold"/>
                                        <p:tgtEl>
                                          <p:spTgt spid="26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100000">
                <p:cTn id="7" fill="hold" display="0">
                  <p:stCondLst>
                    <p:cond delay="indefinite"/>
                  </p:stCondLst>
                </p:cTn>
                <p:tgtEl>
                  <p:spTgt spid="26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50"/>
          <p:cNvSpPr txBox="1"/>
          <p:nvPr>
            <p:ph type="title"/>
          </p:nvPr>
        </p:nvSpPr>
        <p:spPr>
          <a:xfrm>
            <a:off x="457200" y="274636"/>
            <a:ext cx="8229600" cy="1143201"/>
          </a:xfrm>
          <a:prstGeom prst="rect">
            <a:avLst/>
          </a:prstGeom>
        </p:spPr>
        <p:txBody>
          <a:bodyPr/>
          <a:lstStyle/>
          <a:p>
            <a:pPr/>
            <a:r>
              <a:t>  “Where were you born?”</a:t>
            </a:r>
          </a:p>
        </p:txBody>
      </p:sp>
      <p:sp>
        <p:nvSpPr>
          <p:cNvPr id="272" name="Shape 51"/>
          <p:cNvSpPr txBox="1"/>
          <p:nvPr>
            <p:ph type="body" idx="1"/>
          </p:nvPr>
        </p:nvSpPr>
        <p:spPr>
          <a:xfrm>
            <a:off x="457200" y="1600200"/>
            <a:ext cx="8229600" cy="4967601"/>
          </a:xfrm>
          <a:prstGeom prst="rect">
            <a:avLst/>
          </a:prstGeom>
        </p:spPr>
        <p:txBody>
          <a:bodyPr/>
          <a:lstStyle/>
          <a:p>
            <a:pPr/>
          </a:p>
        </p:txBody>
      </p:sp>
      <p:sp>
        <p:nvSpPr>
          <p:cNvPr id="273"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74" name="Picture 5" descr="Picture 5"/>
          <p:cNvPicPr>
            <a:picLocks noChangeAspect="1"/>
          </p:cNvPicPr>
          <p:nvPr/>
        </p:nvPicPr>
        <p:blipFill>
          <a:blip r:embed="rId3">
            <a:extLst/>
          </a:blip>
          <a:stretch>
            <a:fillRect/>
          </a:stretch>
        </p:blipFill>
        <p:spPr>
          <a:xfrm>
            <a:off x="4978400" y="1743213"/>
            <a:ext cx="3656161" cy="2744987"/>
          </a:xfrm>
          <a:prstGeom prst="rect">
            <a:avLst/>
          </a:prstGeom>
          <a:ln w="12700">
            <a:miter lim="400000"/>
          </a:ln>
        </p:spPr>
      </p:pic>
      <p:pic>
        <p:nvPicPr>
          <p:cNvPr id="275" name="Picture 6" descr="Picture 6"/>
          <p:cNvPicPr>
            <a:picLocks noChangeAspect="1"/>
          </p:cNvPicPr>
          <p:nvPr/>
        </p:nvPicPr>
        <p:blipFill>
          <a:blip r:embed="rId4">
            <a:extLst/>
          </a:blip>
          <a:stretch>
            <a:fillRect/>
          </a:stretch>
        </p:blipFill>
        <p:spPr>
          <a:xfrm>
            <a:off x="1597583" y="3913328"/>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9" name="Shape 50"/>
          <p:cNvSpPr txBox="1"/>
          <p:nvPr>
            <p:ph type="title"/>
          </p:nvPr>
        </p:nvSpPr>
        <p:spPr>
          <a:xfrm>
            <a:off x="457200" y="274636"/>
            <a:ext cx="8229600" cy="1143201"/>
          </a:xfrm>
          <a:prstGeom prst="rect">
            <a:avLst/>
          </a:prstGeom>
        </p:spPr>
        <p:txBody>
          <a:bodyPr/>
          <a:lstStyle/>
          <a:p>
            <a:pPr/>
            <a:r>
              <a:t>“What is the most you have ever spent on a pair of shoes?”</a:t>
            </a:r>
          </a:p>
        </p:txBody>
      </p:sp>
      <p:sp>
        <p:nvSpPr>
          <p:cNvPr id="280"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281" name="Slide Number Placeholder 2"/>
          <p:cNvSpPr txBox="1"/>
          <p:nvPr>
            <p:ph type="sldNum" sz="quarter" idx="2"/>
          </p:nvPr>
        </p:nvSpPr>
        <p:spPr>
          <a:xfrm>
            <a:off x="8825108" y="6415207"/>
            <a:ext cx="280383"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2"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283" name="p376p377-part2_ch2-413.943070-416.679370-q16-n1-F.wav" descr="p376p377-part2_ch2-413.943070-416.679370-q16-n1-F.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519056" y="3011821"/>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36303" fill="hold"/>
                                        <p:tgtEl>
                                          <p:spTgt spid="283"/>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28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87" name="Shape 50"/>
          <p:cNvSpPr txBox="1"/>
          <p:nvPr>
            <p:ph type="title"/>
          </p:nvPr>
        </p:nvSpPr>
        <p:spPr>
          <a:xfrm>
            <a:off x="457200" y="274636"/>
            <a:ext cx="8229600" cy="1143201"/>
          </a:xfrm>
          <a:prstGeom prst="rect">
            <a:avLst/>
          </a:prstGeom>
        </p:spPr>
        <p:txBody>
          <a:bodyPr/>
          <a:lstStyle/>
          <a:p>
            <a:pPr/>
            <a:r>
              <a:t>“What is the most you have ever spent on a pair of shoes?”</a:t>
            </a:r>
          </a:p>
        </p:txBody>
      </p:sp>
      <p:sp>
        <p:nvSpPr>
          <p:cNvPr id="288" name="Shape 51"/>
          <p:cNvSpPr txBox="1"/>
          <p:nvPr>
            <p:ph type="body" idx="1"/>
          </p:nvPr>
        </p:nvSpPr>
        <p:spPr>
          <a:xfrm>
            <a:off x="457200" y="1600200"/>
            <a:ext cx="8229600" cy="4967601"/>
          </a:xfrm>
          <a:prstGeom prst="rect">
            <a:avLst/>
          </a:prstGeom>
        </p:spPr>
        <p:txBody>
          <a:bodyPr/>
          <a:lstStyle/>
          <a:p>
            <a:pPr/>
          </a:p>
        </p:txBody>
      </p:sp>
      <p:sp>
        <p:nvSpPr>
          <p:cNvPr id="289" name="Slide Number Placeholder 2"/>
          <p:cNvSpPr txBox="1"/>
          <p:nvPr>
            <p:ph type="sldNum" sz="quarter" idx="2"/>
          </p:nvPr>
        </p:nvSpPr>
        <p:spPr>
          <a:xfrm>
            <a:off x="8825108" y="6415207"/>
            <a:ext cx="280383"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90"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291" name="Picture 6" descr="Picture 6"/>
          <p:cNvPicPr>
            <a:picLocks noChangeAspect="1"/>
          </p:cNvPicPr>
          <p:nvPr/>
        </p:nvPicPr>
        <p:blipFill>
          <a:blip r:embed="rId4">
            <a:extLst/>
          </a:blip>
          <a:stretch>
            <a:fillRect/>
          </a:stretch>
        </p:blipFill>
        <p:spPr>
          <a:xfrm>
            <a:off x="3818270" y="3913328"/>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95" name="Title 1"/>
          <p:cNvSpPr txBox="1"/>
          <p:nvPr>
            <p:ph type="title"/>
          </p:nvPr>
        </p:nvSpPr>
        <p:spPr>
          <a:prstGeom prst="rect">
            <a:avLst/>
          </a:prstGeom>
        </p:spPr>
        <p:txBody>
          <a:bodyPr/>
          <a:lstStyle/>
          <a:p>
            <a:pPr/>
            <a:r>
              <a:t>Features Extracted</a:t>
            </a:r>
          </a:p>
        </p:txBody>
      </p:sp>
      <p:sp>
        <p:nvSpPr>
          <p:cNvPr id="296" name="Content Placeholder 2"/>
          <p:cNvSpPr txBox="1"/>
          <p:nvPr>
            <p:ph type="body" idx="1"/>
          </p:nvPr>
        </p:nvSpPr>
        <p:spPr>
          <a:xfrm>
            <a:off x="457200" y="1600200"/>
            <a:ext cx="8229600" cy="4525963"/>
          </a:xfrm>
          <a:prstGeom prst="rect">
            <a:avLst/>
          </a:prstGeom>
        </p:spPr>
        <p:txBody>
          <a:bodyPr/>
          <a:lstStyle/>
          <a:p>
            <a:pPr>
              <a:defRPr b="1">
                <a:solidFill>
                  <a:schemeClr val="accent1"/>
                </a:solidFill>
              </a:defRPr>
            </a:pPr>
            <a:r>
              <a:t>Text-based</a:t>
            </a:r>
            <a:r>
              <a:rPr b="0"/>
              <a:t>:</a:t>
            </a:r>
            <a:r>
              <a:rPr b="0">
                <a:solidFill>
                  <a:schemeClr val="accent2"/>
                </a:solidFill>
              </a:rPr>
              <a:t> </a:t>
            </a:r>
            <a:r>
              <a:rPr b="0">
                <a:solidFill>
                  <a:srgbClr val="000000"/>
                </a:solidFill>
              </a:rPr>
              <a:t>n-grams, psycholinguistic: Linguistic Inquiry and Word Count (LIWC) (Pennybaker et al), other  linguistic deception indicators</a:t>
            </a:r>
            <a:endParaRPr b="0">
              <a:solidFill>
                <a:srgbClr val="000000"/>
              </a:solidFill>
            </a:endParaRPr>
          </a:p>
          <a:p>
            <a:pPr>
              <a:defRPr b="1">
                <a:solidFill>
                  <a:schemeClr val="accent1"/>
                </a:solidFill>
              </a:defRPr>
            </a:pPr>
            <a:r>
              <a:t>Speech-based</a:t>
            </a:r>
            <a:r>
              <a:rPr b="0"/>
              <a:t>: </a:t>
            </a:r>
            <a:r>
              <a:rPr b="0">
                <a:solidFill>
                  <a:srgbClr val="000000"/>
                </a:solidFill>
              </a:rPr>
              <a:t>Pitch, intensity, speaking rate, voice quality, etc. </a:t>
            </a:r>
            <a:r>
              <a:rPr b="0">
                <a:solidFill>
                  <a:srgbClr val="000000"/>
                </a:solidFill>
              </a:rPr>
              <a:t>(386)</a:t>
            </a:r>
            <a:endParaRPr b="0">
              <a:solidFill>
                <a:srgbClr val="000000"/>
              </a:solidFill>
            </a:endParaRPr>
          </a:p>
          <a:p>
            <a:pPr>
              <a:defRPr b="1">
                <a:solidFill>
                  <a:schemeClr val="accent1"/>
                </a:solidFill>
              </a:defRPr>
            </a:pPr>
            <a:r>
              <a:t>Gender</a:t>
            </a:r>
            <a:r>
              <a:rPr b="0"/>
              <a:t>, </a:t>
            </a:r>
            <a:r>
              <a:t>native language, NEO-FFIs personality scores and clusters</a:t>
            </a:r>
          </a:p>
          <a:p>
            <a:pPr>
              <a:defRPr b="1">
                <a:solidFill>
                  <a:schemeClr val="accent1"/>
                </a:solidFill>
              </a:defRPr>
            </a:pPr>
            <a:r>
              <a:t>Syntactic features </a:t>
            </a:r>
            <a:r>
              <a:rPr b="0"/>
              <a:t>(complexity)</a:t>
            </a:r>
          </a:p>
        </p:txBody>
      </p:sp>
      <p:sp>
        <p:nvSpPr>
          <p:cNvPr id="297"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itle 9"/>
          <p:cNvSpPr txBox="1"/>
          <p:nvPr>
            <p:ph type="title"/>
          </p:nvPr>
        </p:nvSpPr>
        <p:spPr>
          <a:prstGeom prst="rect">
            <a:avLst/>
          </a:prstGeom>
        </p:spPr>
        <p:txBody>
          <a:bodyPr/>
          <a:lstStyle/>
          <a:p>
            <a:pPr/>
            <a:r>
              <a:t>Analysis of Deceptive Speech Cues</a:t>
            </a:r>
          </a:p>
        </p:txBody>
      </p:sp>
      <p:sp>
        <p:nvSpPr>
          <p:cNvPr id="302" name="Shape 196"/>
          <p:cNvSpPr txBox="1"/>
          <p:nvPr>
            <p:ph type="body" idx="1"/>
          </p:nvPr>
        </p:nvSpPr>
        <p:spPr>
          <a:xfrm>
            <a:off x="457200" y="1600200"/>
            <a:ext cx="8229600" cy="4525963"/>
          </a:xfrm>
          <a:prstGeom prst="rect">
            <a:avLst/>
          </a:prstGeom>
        </p:spPr>
        <p:txBody>
          <a:bodyPr/>
          <a:lstStyle/>
          <a:p>
            <a:pPr marL="342900" indent="-342900">
              <a:lnSpc>
                <a:spcPct val="80000"/>
              </a:lnSpc>
              <a:defRPr sz="2500"/>
            </a:pPr>
            <a:r>
              <a:t>Automatically extract </a:t>
            </a:r>
            <a:r>
              <a:rPr b="1" i="1">
                <a:solidFill>
                  <a:schemeClr val="accent1"/>
                </a:solidFill>
              </a:rPr>
              <a:t>features </a:t>
            </a:r>
            <a:r>
              <a:t>from</a:t>
            </a:r>
            <a:endParaRPr b="1" i="1">
              <a:solidFill>
                <a:schemeClr val="accent1"/>
              </a:solidFill>
            </a:endParaRPr>
          </a:p>
          <a:p>
            <a:pPr lvl="1" marL="800100" indent="-342900">
              <a:lnSpc>
                <a:spcPct val="80000"/>
              </a:lnSpc>
              <a:buChar char="•"/>
              <a:defRPr sz="2500"/>
            </a:pPr>
            <a:r>
              <a:rPr b="1" i="1">
                <a:solidFill>
                  <a:schemeClr val="accent2"/>
                </a:solidFill>
              </a:rPr>
              <a:t>Text transcript</a:t>
            </a:r>
            <a:r>
              <a:rPr b="1" i="1">
                <a:solidFill>
                  <a:schemeClr val="accent1"/>
                </a:solidFill>
              </a:rPr>
              <a:t>: </a:t>
            </a:r>
            <a:r>
              <a:rPr i="1"/>
              <a:t>word counts, pauses, laughter, syntax (complexity),…</a:t>
            </a:r>
            <a:endParaRPr i="1">
              <a:solidFill>
                <a:schemeClr val="accent1"/>
              </a:solidFill>
            </a:endParaRPr>
          </a:p>
          <a:p>
            <a:pPr lvl="1" marL="800100" indent="-342900">
              <a:lnSpc>
                <a:spcPct val="80000"/>
              </a:lnSpc>
              <a:buChar char="•"/>
              <a:defRPr sz="2500"/>
            </a:pPr>
            <a:r>
              <a:rPr b="1" i="1">
                <a:solidFill>
                  <a:schemeClr val="accent2"/>
                </a:solidFill>
              </a:rPr>
              <a:t>Speech audio</a:t>
            </a:r>
            <a:r>
              <a:rPr b="1" i="1">
                <a:solidFill>
                  <a:schemeClr val="accent1"/>
                </a:solidFill>
              </a:rPr>
              <a:t>: </a:t>
            </a:r>
            <a:r>
              <a:t>Pitch, intensity, speaking rate, voice quality, …</a:t>
            </a:r>
          </a:p>
          <a:p>
            <a:pPr marL="342900" indent="-342900">
              <a:lnSpc>
                <a:spcPct val="80000"/>
              </a:lnSpc>
              <a:defRPr sz="2500"/>
            </a:pPr>
            <a:r>
              <a:rPr b="1" i="1">
                <a:solidFill>
                  <a:schemeClr val="accent1"/>
                </a:solidFill>
              </a:rPr>
              <a:t>Normalize</a:t>
            </a:r>
            <a:r>
              <a:t> features per speaker</a:t>
            </a:r>
          </a:p>
          <a:p>
            <a:pPr marL="342900" indent="-342900">
              <a:lnSpc>
                <a:spcPct val="80000"/>
              </a:lnSpc>
              <a:defRPr sz="2500"/>
            </a:pPr>
            <a:r>
              <a:t>Perform </a:t>
            </a:r>
            <a:r>
              <a:rPr b="1" i="1">
                <a:solidFill>
                  <a:schemeClr val="accent1"/>
                </a:solidFill>
              </a:rPr>
              <a:t>t-tests </a:t>
            </a:r>
            <a:r>
              <a:t>to compare feature means over </a:t>
            </a:r>
            <a:r>
              <a:rPr b="1">
                <a:solidFill>
                  <a:schemeClr val="accent1"/>
                </a:solidFill>
              </a:rPr>
              <a:t>all</a:t>
            </a:r>
            <a:r>
              <a:rPr b="1"/>
              <a:t> </a:t>
            </a:r>
            <a:r>
              <a:t>speakers</a:t>
            </a:r>
            <a:r>
              <a:rPr b="1"/>
              <a:t>, </a:t>
            </a:r>
            <a:r>
              <a:t>then divided by </a:t>
            </a:r>
            <a:r>
              <a:rPr b="1">
                <a:solidFill>
                  <a:schemeClr val="accent1"/>
                </a:solidFill>
              </a:rPr>
              <a:t>native language</a:t>
            </a:r>
            <a:r>
              <a:t>, </a:t>
            </a:r>
            <a:r>
              <a:rPr b="1">
                <a:solidFill>
                  <a:schemeClr val="accent1"/>
                </a:solidFill>
              </a:rPr>
              <a:t>gender, </a:t>
            </a:r>
            <a:r>
              <a:t>and</a:t>
            </a:r>
            <a:r>
              <a:rPr b="1">
                <a:solidFill>
                  <a:schemeClr val="accent1"/>
                </a:solidFill>
              </a:rPr>
              <a:t> personality</a:t>
            </a:r>
            <a:r>
              <a:t>.</a:t>
            </a:r>
          </a:p>
          <a:p>
            <a:pPr lvl="1" marL="800100" indent="-342900">
              <a:lnSpc>
                <a:spcPct val="80000"/>
              </a:lnSpc>
              <a:buChar char="•"/>
              <a:defRPr sz="2500"/>
            </a:pPr>
            <a:r>
              <a:t>ex. Do lies contain more filled pauses (“umm”s) than truthful responses? </a:t>
            </a:r>
          </a:p>
          <a:p>
            <a:pPr marL="342900" indent="-342900">
              <a:lnSpc>
                <a:spcPct val="80000"/>
              </a:lnSpc>
              <a:defRPr sz="2500"/>
            </a:pPr>
            <a:r>
              <a:t>Correct for Type I error, α=0.05. k</a:t>
            </a:r>
            <a:r>
              <a:rPr baseline="31999"/>
              <a:t>th</a:t>
            </a:r>
            <a:r>
              <a:t> p sig  &lt;</a:t>
            </a:r>
          </a:p>
        </p:txBody>
      </p:sp>
      <p:sp>
        <p:nvSpPr>
          <p:cNvPr id="303" name="Shape 197"/>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4" name="Image" descr="Image"/>
          <p:cNvPicPr>
            <a:picLocks noChangeAspect="1"/>
          </p:cNvPicPr>
          <p:nvPr/>
        </p:nvPicPr>
        <p:blipFill>
          <a:blip r:embed="rId3">
            <a:extLst/>
          </a:blip>
          <a:stretch>
            <a:fillRect/>
          </a:stretch>
        </p:blipFill>
        <p:spPr>
          <a:xfrm>
            <a:off x="6953372" y="5116268"/>
            <a:ext cx="787401" cy="8128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08" name="Title 1"/>
          <p:cNvSpPr txBox="1"/>
          <p:nvPr>
            <p:ph type="title"/>
          </p:nvPr>
        </p:nvSpPr>
        <p:spPr>
          <a:prstGeom prst="rect">
            <a:avLst/>
          </a:prstGeom>
        </p:spPr>
        <p:txBody>
          <a:bodyPr/>
          <a:lstStyle>
            <a:lvl1pPr defTabSz="768095">
              <a:defRPr sz="3696"/>
            </a:lvl1pPr>
          </a:lstStyle>
          <a:p>
            <a:pPr/>
            <a:r>
              <a:t>Acoustic-prosodic characteristics (8)</a:t>
            </a:r>
          </a:p>
        </p:txBody>
      </p:sp>
      <p:sp>
        <p:nvSpPr>
          <p:cNvPr id="309" name="Content Placeholder 2"/>
          <p:cNvSpPr txBox="1"/>
          <p:nvPr>
            <p:ph type="body" idx="1"/>
          </p:nvPr>
        </p:nvSpPr>
        <p:spPr>
          <a:prstGeom prst="rect">
            <a:avLst/>
          </a:prstGeom>
        </p:spPr>
        <p:txBody>
          <a:bodyPr/>
          <a:lstStyle/>
          <a:p>
            <a:pPr marL="0" indent="0" defTabSz="740663">
              <a:spcBef>
                <a:spcPts val="800"/>
              </a:spcBef>
              <a:buSzTx/>
              <a:buNone/>
              <a:defRPr sz="2268">
                <a:solidFill>
                  <a:srgbClr val="FF0000"/>
                </a:solidFill>
              </a:defRPr>
            </a:pPr>
            <a:r>
              <a:t>Pitch max</a:t>
            </a:r>
          </a:p>
          <a:p>
            <a:pPr marL="0" indent="0" defTabSz="740663">
              <a:spcBef>
                <a:spcPts val="800"/>
              </a:spcBef>
              <a:buSzTx/>
              <a:buNone/>
              <a:defRPr sz="2268"/>
            </a:pPr>
            <a:r>
              <a:t>Pitch mean</a:t>
            </a:r>
          </a:p>
          <a:p>
            <a:pPr marL="0" indent="0" defTabSz="740663">
              <a:spcBef>
                <a:spcPts val="800"/>
              </a:spcBef>
              <a:buSzTx/>
              <a:buNone/>
              <a:defRPr sz="2268">
                <a:solidFill>
                  <a:srgbClr val="FF0000"/>
                </a:solidFill>
              </a:defRPr>
            </a:pPr>
            <a:r>
              <a:t>Intensity max</a:t>
            </a:r>
          </a:p>
          <a:p>
            <a:pPr marL="0" indent="0" defTabSz="740663">
              <a:spcBef>
                <a:spcPts val="800"/>
              </a:spcBef>
              <a:buSzTx/>
              <a:buNone/>
              <a:defRPr sz="2268"/>
            </a:pPr>
            <a:r>
              <a:t>Intensity mean</a:t>
            </a:r>
          </a:p>
          <a:p>
            <a:pPr marL="0" indent="0" defTabSz="740663">
              <a:spcBef>
                <a:spcPts val="800"/>
              </a:spcBef>
              <a:buSzTx/>
              <a:buNone/>
              <a:defRPr sz="2268"/>
            </a:pPr>
            <a:r>
              <a:t>Speaking rate</a:t>
            </a:r>
          </a:p>
          <a:p>
            <a:pPr marL="0" indent="0" defTabSz="740663">
              <a:spcBef>
                <a:spcPts val="800"/>
              </a:spcBef>
              <a:buSzTx/>
              <a:buNone/>
              <a:defRPr sz="2268"/>
            </a:pPr>
            <a:r>
              <a:t>Jitter</a:t>
            </a:r>
          </a:p>
          <a:p>
            <a:pPr marL="0" indent="0" defTabSz="740663">
              <a:spcBef>
                <a:spcPts val="800"/>
              </a:spcBef>
              <a:buSzTx/>
              <a:buNone/>
              <a:defRPr sz="2268"/>
            </a:pPr>
            <a:r>
              <a:t>Shimmer</a:t>
            </a:r>
          </a:p>
          <a:p>
            <a:pPr marL="0" indent="0" defTabSz="740663">
              <a:spcBef>
                <a:spcPts val="800"/>
              </a:spcBef>
              <a:buSzTx/>
              <a:buNone/>
              <a:defRPr sz="2268"/>
            </a:pPr>
            <a:r>
              <a:t>NHR</a:t>
            </a:r>
          </a:p>
        </p:txBody>
      </p:sp>
      <p:sp>
        <p:nvSpPr>
          <p:cNvPr id="310" name="Slide Number Placeholder 3"/>
          <p:cNvSpPr txBox="1"/>
          <p:nvPr>
            <p:ph type="sldNum" sz="quarter" idx="2"/>
          </p:nvPr>
        </p:nvSpPr>
        <p:spPr>
          <a:xfrm>
            <a:off x="8349237" y="5638244"/>
            <a:ext cx="166113"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2" name="Title 1"/>
          <p:cNvSpPr txBox="1"/>
          <p:nvPr>
            <p:ph type="title"/>
          </p:nvPr>
        </p:nvSpPr>
        <p:spPr>
          <a:prstGeom prst="rect">
            <a:avLst/>
          </a:prstGeom>
        </p:spPr>
        <p:txBody>
          <a:bodyPr/>
          <a:lstStyle>
            <a:lvl1pPr defTabSz="685800">
              <a:defRPr sz="3300"/>
            </a:lvl1pPr>
          </a:lstStyle>
          <a:p>
            <a:pPr/>
            <a:r>
              <a:t>Linguistic Deception Indicators (LDI) (28)</a:t>
            </a:r>
          </a:p>
        </p:txBody>
      </p:sp>
      <p:sp>
        <p:nvSpPr>
          <p:cNvPr id="313" name="Content Placeholder 2"/>
          <p:cNvSpPr txBox="1"/>
          <p:nvPr>
            <p:ph type="body" idx="1"/>
          </p:nvPr>
        </p:nvSpPr>
        <p:spPr>
          <a:prstGeom prst="rect">
            <a:avLst/>
          </a:prstGeom>
        </p:spPr>
        <p:txBody>
          <a:bodyPr numCol="3" spcCol="171450"/>
          <a:lstStyle/>
          <a:p>
            <a:pPr marL="0" indent="0" defTabSz="694944">
              <a:lnSpc>
                <a:spcPct val="81000"/>
              </a:lnSpc>
              <a:spcBef>
                <a:spcPts val="700"/>
              </a:spcBef>
              <a:buSzTx/>
              <a:buNone/>
              <a:defRPr sz="2128">
                <a:solidFill>
                  <a:srgbClr val="FF0000"/>
                </a:solidFill>
              </a:defRPr>
            </a:pPr>
            <a:r>
              <a:t>hasAbsolutelyReally</a:t>
            </a:r>
          </a:p>
          <a:p>
            <a:pPr marL="0" indent="0" defTabSz="694944">
              <a:lnSpc>
                <a:spcPct val="81000"/>
              </a:lnSpc>
              <a:spcBef>
                <a:spcPts val="700"/>
              </a:spcBef>
              <a:buSzTx/>
              <a:buNone/>
              <a:defRPr sz="2128"/>
            </a:pPr>
            <a:r>
              <a:t>hasContraction</a:t>
            </a:r>
          </a:p>
          <a:p>
            <a:pPr marL="0" indent="0" defTabSz="694944">
              <a:lnSpc>
                <a:spcPct val="81000"/>
              </a:lnSpc>
              <a:spcBef>
                <a:spcPts val="700"/>
              </a:spcBef>
              <a:buSzTx/>
              <a:buNone/>
              <a:defRPr sz="2128">
                <a:solidFill>
                  <a:srgbClr val="FF0000"/>
                </a:solidFill>
              </a:defRPr>
            </a:pPr>
            <a:r>
              <a:t>hasI</a:t>
            </a:r>
          </a:p>
          <a:p>
            <a:pPr marL="0" indent="0" defTabSz="694944">
              <a:lnSpc>
                <a:spcPct val="81000"/>
              </a:lnSpc>
              <a:spcBef>
                <a:spcPts val="700"/>
              </a:spcBef>
              <a:buSzTx/>
              <a:buNone/>
              <a:defRPr sz="2128">
                <a:solidFill>
                  <a:srgbClr val="FF0000"/>
                </a:solidFill>
              </a:defRPr>
            </a:pPr>
            <a:r>
              <a:t>hasWe</a:t>
            </a:r>
          </a:p>
          <a:p>
            <a:pPr marL="0" indent="0" defTabSz="694944">
              <a:lnSpc>
                <a:spcPct val="81000"/>
              </a:lnSpc>
              <a:spcBef>
                <a:spcPts val="700"/>
              </a:spcBef>
              <a:buSzTx/>
              <a:buNone/>
              <a:defRPr sz="2128">
                <a:solidFill>
                  <a:srgbClr val="FF0000"/>
                </a:solidFill>
              </a:defRPr>
            </a:pPr>
            <a:r>
              <a:t>hasYes</a:t>
            </a:r>
          </a:p>
          <a:p>
            <a:pPr marL="0" indent="0" defTabSz="694944">
              <a:lnSpc>
                <a:spcPct val="81000"/>
              </a:lnSpc>
              <a:spcBef>
                <a:spcPts val="700"/>
              </a:spcBef>
              <a:buSzTx/>
              <a:buNone/>
              <a:defRPr sz="2128"/>
            </a:pPr>
            <a:r>
              <a:t>hasNAposT</a:t>
            </a:r>
          </a:p>
          <a:p>
            <a:pPr marL="0" indent="0" defTabSz="694944">
              <a:lnSpc>
                <a:spcPct val="81000"/>
              </a:lnSpc>
              <a:spcBef>
                <a:spcPts val="700"/>
              </a:spcBef>
              <a:buSzTx/>
              <a:buNone/>
              <a:defRPr sz="2128">
                <a:solidFill>
                  <a:srgbClr val="00B050"/>
                </a:solidFill>
              </a:defRPr>
            </a:pPr>
            <a:r>
              <a:t>hasNo</a:t>
            </a:r>
          </a:p>
          <a:p>
            <a:pPr marL="0" indent="0" defTabSz="694944">
              <a:lnSpc>
                <a:spcPct val="81000"/>
              </a:lnSpc>
              <a:spcBef>
                <a:spcPts val="700"/>
              </a:spcBef>
              <a:buSzTx/>
              <a:buNone/>
              <a:defRPr sz="2128">
                <a:solidFill>
                  <a:srgbClr val="00B050"/>
                </a:solidFill>
              </a:defRPr>
            </a:pPr>
            <a:r>
              <a:t>hasNot</a:t>
            </a:r>
          </a:p>
          <a:p>
            <a:pPr marL="0" indent="0" defTabSz="694944">
              <a:lnSpc>
                <a:spcPct val="81000"/>
              </a:lnSpc>
              <a:spcBef>
                <a:spcPts val="700"/>
              </a:spcBef>
              <a:buSzTx/>
              <a:buNone/>
              <a:defRPr sz="2128"/>
            </a:pPr>
            <a:r>
              <a:t>isJustYes</a:t>
            </a:r>
          </a:p>
          <a:p>
            <a:pPr marL="0" indent="0" defTabSz="694944">
              <a:lnSpc>
                <a:spcPct val="81000"/>
              </a:lnSpc>
              <a:spcBef>
                <a:spcPts val="700"/>
              </a:spcBef>
              <a:buSzTx/>
              <a:buNone/>
              <a:defRPr sz="2128">
                <a:solidFill>
                  <a:srgbClr val="00B050"/>
                </a:solidFill>
              </a:defRPr>
            </a:pPr>
            <a:r>
              <a:t>isJustNo</a:t>
            </a:r>
          </a:p>
          <a:p>
            <a:pPr marL="0" indent="0" defTabSz="694944">
              <a:lnSpc>
                <a:spcPct val="81000"/>
              </a:lnSpc>
              <a:spcBef>
                <a:spcPts val="700"/>
              </a:spcBef>
              <a:buSzTx/>
              <a:buNone/>
              <a:defRPr sz="2128">
                <a:solidFill>
                  <a:srgbClr val="FF0000"/>
                </a:solidFill>
              </a:defRPr>
            </a:pPr>
            <a:r>
              <a:t>noYesOrNo</a:t>
            </a:r>
          </a:p>
          <a:p>
            <a:pPr marL="0" indent="0" defTabSz="694944">
              <a:lnSpc>
                <a:spcPct val="81000"/>
              </a:lnSpc>
              <a:spcBef>
                <a:spcPts val="700"/>
              </a:spcBef>
              <a:buSzTx/>
              <a:buNone/>
              <a:defRPr sz="2128"/>
            </a:pPr>
            <a:r>
              <a:t>specificDenial</a:t>
            </a:r>
          </a:p>
          <a:p>
            <a:pPr marL="0" indent="0" defTabSz="694944">
              <a:lnSpc>
                <a:spcPct val="81000"/>
              </a:lnSpc>
              <a:spcBef>
                <a:spcPts val="700"/>
              </a:spcBef>
              <a:buSzTx/>
              <a:buNone/>
              <a:defRPr sz="2128">
                <a:solidFill>
                  <a:srgbClr val="FF0000"/>
                </a:solidFill>
              </a:defRPr>
            </a:pPr>
            <a:r>
              <a:t>thirdPersonPronouns</a:t>
            </a:r>
          </a:p>
          <a:p>
            <a:pPr marL="0" indent="0" defTabSz="694944">
              <a:lnSpc>
                <a:spcPct val="81000"/>
              </a:lnSpc>
              <a:spcBef>
                <a:spcPts val="700"/>
              </a:spcBef>
              <a:buSzTx/>
              <a:buNone/>
              <a:defRPr sz="2128">
                <a:solidFill>
                  <a:srgbClr val="FF0000"/>
                </a:solidFill>
              </a:defRPr>
            </a:pPr>
            <a:r>
              <a:t>hasFalseStart</a:t>
            </a:r>
          </a:p>
          <a:p>
            <a:pPr marL="0" indent="0" defTabSz="694944">
              <a:lnSpc>
                <a:spcPct val="81000"/>
              </a:lnSpc>
              <a:spcBef>
                <a:spcPts val="700"/>
              </a:spcBef>
              <a:buSzTx/>
              <a:buNone/>
              <a:defRPr sz="2128">
                <a:solidFill>
                  <a:srgbClr val="FF0000"/>
                </a:solidFill>
              </a:defRPr>
            </a:pPr>
            <a:r>
              <a:t>hasFilledPause</a:t>
            </a:r>
          </a:p>
          <a:p>
            <a:pPr marL="0" indent="0" defTabSz="694944">
              <a:lnSpc>
                <a:spcPct val="81000"/>
              </a:lnSpc>
              <a:spcBef>
                <a:spcPts val="700"/>
              </a:spcBef>
              <a:buSzTx/>
              <a:buNone/>
              <a:defRPr sz="2128">
                <a:solidFill>
                  <a:srgbClr val="FF0000"/>
                </a:solidFill>
              </a:defRPr>
            </a:pPr>
            <a:r>
              <a:t>numFilledPauses</a:t>
            </a:r>
          </a:p>
          <a:p>
            <a:pPr marL="0" indent="0" defTabSz="694944">
              <a:lnSpc>
                <a:spcPct val="81000"/>
              </a:lnSpc>
              <a:spcBef>
                <a:spcPts val="700"/>
              </a:spcBef>
              <a:buSzTx/>
              <a:buNone/>
              <a:defRPr sz="2128">
                <a:solidFill>
                  <a:srgbClr val="00B050"/>
                </a:solidFill>
              </a:defRPr>
            </a:pPr>
            <a:r>
              <a:t>hasCuePhrase</a:t>
            </a:r>
          </a:p>
          <a:p>
            <a:pPr marL="0" indent="0" defTabSz="694944">
              <a:lnSpc>
                <a:spcPct val="81000"/>
              </a:lnSpc>
              <a:spcBef>
                <a:spcPts val="700"/>
              </a:spcBef>
              <a:buSzTx/>
              <a:buNone/>
              <a:defRPr sz="2128">
                <a:solidFill>
                  <a:srgbClr val="FF0000"/>
                </a:solidFill>
              </a:defRPr>
            </a:pPr>
            <a:r>
              <a:t>numCuePhrases</a:t>
            </a:r>
          </a:p>
          <a:p>
            <a:pPr marL="0" indent="0" defTabSz="694944">
              <a:lnSpc>
                <a:spcPct val="81000"/>
              </a:lnSpc>
              <a:spcBef>
                <a:spcPts val="700"/>
              </a:spcBef>
              <a:buSzTx/>
              <a:buNone/>
              <a:defRPr sz="2128">
                <a:solidFill>
                  <a:srgbClr val="FF0000"/>
                </a:solidFill>
              </a:defRPr>
            </a:pPr>
            <a:r>
              <a:t>hasHedgePhrase</a:t>
            </a:r>
          </a:p>
          <a:p>
            <a:pPr marL="0" indent="0" defTabSz="694944">
              <a:lnSpc>
                <a:spcPct val="81000"/>
              </a:lnSpc>
              <a:spcBef>
                <a:spcPts val="700"/>
              </a:spcBef>
              <a:buSzTx/>
              <a:buNone/>
              <a:defRPr sz="2128">
                <a:solidFill>
                  <a:srgbClr val="FF0000"/>
                </a:solidFill>
              </a:defRPr>
            </a:pPr>
            <a:r>
              <a:t>numHedgePhrases</a:t>
            </a:r>
          </a:p>
          <a:p>
            <a:pPr marL="0" indent="0" defTabSz="694944">
              <a:lnSpc>
                <a:spcPct val="81000"/>
              </a:lnSpc>
              <a:spcBef>
                <a:spcPts val="700"/>
              </a:spcBef>
              <a:buSzTx/>
              <a:buNone/>
              <a:defRPr sz="2128"/>
            </a:pPr>
            <a:r>
              <a:t>hasLaugh</a:t>
            </a:r>
          </a:p>
          <a:p>
            <a:pPr marL="0" indent="0" defTabSz="694944">
              <a:lnSpc>
                <a:spcPct val="81000"/>
              </a:lnSpc>
              <a:spcBef>
                <a:spcPts val="700"/>
              </a:spcBef>
              <a:buSzTx/>
              <a:buNone/>
              <a:defRPr sz="2128"/>
            </a:pPr>
            <a:r>
              <a:t>numLaugh</a:t>
            </a:r>
          </a:p>
          <a:p>
            <a:pPr marL="0" indent="0" defTabSz="694944">
              <a:lnSpc>
                <a:spcPct val="81000"/>
              </a:lnSpc>
              <a:spcBef>
                <a:spcPts val="700"/>
              </a:spcBef>
              <a:buSzTx/>
              <a:buNone/>
              <a:defRPr sz="2128">
                <a:solidFill>
                  <a:srgbClr val="00B050"/>
                </a:solidFill>
              </a:defRPr>
            </a:pPr>
            <a:r>
              <a:t>DAL.wc</a:t>
            </a:r>
          </a:p>
          <a:p>
            <a:pPr marL="0" indent="0" defTabSz="694944">
              <a:lnSpc>
                <a:spcPct val="81000"/>
              </a:lnSpc>
              <a:spcBef>
                <a:spcPts val="700"/>
              </a:spcBef>
              <a:buSzTx/>
              <a:buNone/>
              <a:defRPr sz="2128">
                <a:solidFill>
                  <a:srgbClr val="FF0000"/>
                </a:solidFill>
              </a:defRPr>
            </a:pPr>
            <a:r>
              <a:t>DAL.pleasant</a:t>
            </a:r>
          </a:p>
          <a:p>
            <a:pPr marL="0" indent="0" defTabSz="694944">
              <a:lnSpc>
                <a:spcPct val="81000"/>
              </a:lnSpc>
              <a:spcBef>
                <a:spcPts val="700"/>
              </a:spcBef>
              <a:buSzTx/>
              <a:buNone/>
              <a:defRPr sz="2128">
                <a:solidFill>
                  <a:srgbClr val="00B050"/>
                </a:solidFill>
              </a:defRPr>
            </a:pPr>
            <a:r>
              <a:t>DAL.activate</a:t>
            </a:r>
          </a:p>
          <a:p>
            <a:pPr marL="0" indent="0" defTabSz="694944">
              <a:lnSpc>
                <a:spcPct val="81000"/>
              </a:lnSpc>
              <a:spcBef>
                <a:spcPts val="700"/>
              </a:spcBef>
              <a:buSzTx/>
              <a:buNone/>
              <a:defRPr sz="2128">
                <a:solidFill>
                  <a:srgbClr val="FF0000"/>
                </a:solidFill>
              </a:defRPr>
            </a:pPr>
            <a:r>
              <a:t>DAL.imagery</a:t>
            </a:r>
          </a:p>
          <a:p>
            <a:pPr marL="0" indent="0" defTabSz="694944">
              <a:lnSpc>
                <a:spcPct val="81000"/>
              </a:lnSpc>
              <a:spcBef>
                <a:spcPts val="700"/>
              </a:spcBef>
              <a:buSzTx/>
              <a:buNone/>
              <a:defRPr sz="2128">
                <a:solidFill>
                  <a:srgbClr val="FF0000"/>
                </a:solidFill>
              </a:defRPr>
            </a:pPr>
            <a:r>
              <a:t>specScores</a:t>
            </a:r>
          </a:p>
        </p:txBody>
      </p:sp>
      <p:sp>
        <p:nvSpPr>
          <p:cNvPr id="314" name="Slide Number Placeholder 3"/>
          <p:cNvSpPr txBox="1"/>
          <p:nvPr>
            <p:ph type="sldNum" sz="quarter" idx="2"/>
          </p:nvPr>
        </p:nvSpPr>
        <p:spPr>
          <a:xfrm>
            <a:off x="8349237" y="5638244"/>
            <a:ext cx="166113"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6" name="Title 1"/>
          <p:cNvSpPr txBox="1"/>
          <p:nvPr>
            <p:ph type="title"/>
          </p:nvPr>
        </p:nvSpPr>
        <p:spPr>
          <a:prstGeom prst="rect">
            <a:avLst/>
          </a:prstGeom>
        </p:spPr>
        <p:txBody>
          <a:bodyPr/>
          <a:lstStyle>
            <a:lvl1pPr defTabSz="676655">
              <a:defRPr sz="3256"/>
            </a:lvl1pPr>
          </a:lstStyle>
          <a:p>
            <a:pPr/>
            <a:r>
              <a:t>Linguistic Inquiry and Word Count (LIWC) (93)</a:t>
            </a:r>
          </a:p>
        </p:txBody>
      </p:sp>
      <p:sp>
        <p:nvSpPr>
          <p:cNvPr id="317" name="Content Placeholder 2"/>
          <p:cNvSpPr txBox="1"/>
          <p:nvPr>
            <p:ph type="body" idx="1"/>
          </p:nvPr>
        </p:nvSpPr>
        <p:spPr>
          <a:prstGeom prst="rect">
            <a:avLst/>
          </a:prstGeom>
        </p:spPr>
        <p:txBody>
          <a:bodyPr numCol="5" spcCol="102870"/>
          <a:lstStyle/>
          <a:p>
            <a:pPr marL="0" indent="0" defTabSz="704087">
              <a:lnSpc>
                <a:spcPct val="81000"/>
              </a:lnSpc>
              <a:spcBef>
                <a:spcPts val="700"/>
              </a:spcBef>
              <a:buSzTx/>
              <a:buNone/>
              <a:defRPr sz="2156"/>
            </a:pPr>
            <a:r>
              <a:t>Adj</a:t>
            </a:r>
          </a:p>
          <a:p>
            <a:pPr marL="0" indent="0" defTabSz="704087">
              <a:lnSpc>
                <a:spcPct val="81000"/>
              </a:lnSpc>
              <a:spcBef>
                <a:spcPts val="700"/>
              </a:spcBef>
              <a:buSzTx/>
              <a:buNone/>
              <a:defRPr sz="2156"/>
            </a:pPr>
            <a:r>
              <a:t>Adverb</a:t>
            </a:r>
          </a:p>
          <a:p>
            <a:pPr marL="0" indent="0" defTabSz="704087">
              <a:lnSpc>
                <a:spcPct val="81000"/>
              </a:lnSpc>
              <a:spcBef>
                <a:spcPts val="700"/>
              </a:spcBef>
              <a:buSzTx/>
              <a:buNone/>
              <a:defRPr sz="2156"/>
            </a:pPr>
            <a:r>
              <a:t>Affect</a:t>
            </a:r>
          </a:p>
          <a:p>
            <a:pPr marL="0" indent="0" defTabSz="704087">
              <a:lnSpc>
                <a:spcPct val="81000"/>
              </a:lnSpc>
              <a:spcBef>
                <a:spcPts val="700"/>
              </a:spcBef>
              <a:buSzTx/>
              <a:buNone/>
              <a:defRPr sz="2156"/>
            </a:pPr>
            <a:r>
              <a:t>Affiliation</a:t>
            </a:r>
          </a:p>
          <a:p>
            <a:pPr marL="0" indent="0" defTabSz="704087">
              <a:lnSpc>
                <a:spcPct val="81000"/>
              </a:lnSpc>
              <a:spcBef>
                <a:spcPts val="700"/>
              </a:spcBef>
              <a:buSzTx/>
              <a:buNone/>
              <a:defRPr sz="2156">
                <a:solidFill>
                  <a:srgbClr val="FF0000"/>
                </a:solidFill>
              </a:defRPr>
            </a:pPr>
            <a:r>
              <a:t>Analytic</a:t>
            </a:r>
          </a:p>
          <a:p>
            <a:pPr marL="0" indent="0" defTabSz="704087">
              <a:lnSpc>
                <a:spcPct val="81000"/>
              </a:lnSpc>
              <a:spcBef>
                <a:spcPts val="700"/>
              </a:spcBef>
              <a:buSzTx/>
              <a:buNone/>
              <a:defRPr sz="2156"/>
            </a:pPr>
            <a:r>
              <a:t>Apostro</a:t>
            </a:r>
          </a:p>
          <a:p>
            <a:pPr marL="0" indent="0" defTabSz="704087">
              <a:lnSpc>
                <a:spcPct val="81000"/>
              </a:lnSpc>
              <a:spcBef>
                <a:spcPts val="700"/>
              </a:spcBef>
              <a:buSzTx/>
              <a:buNone/>
              <a:defRPr sz="2156"/>
            </a:pPr>
            <a:r>
              <a:t>Article</a:t>
            </a:r>
          </a:p>
          <a:p>
            <a:pPr marL="0" indent="0" defTabSz="704087">
              <a:lnSpc>
                <a:spcPct val="81000"/>
              </a:lnSpc>
              <a:spcBef>
                <a:spcPts val="700"/>
              </a:spcBef>
              <a:buSzTx/>
              <a:buNone/>
              <a:defRPr sz="2156">
                <a:solidFill>
                  <a:srgbClr val="FF0000"/>
                </a:solidFill>
              </a:defRPr>
            </a:pPr>
            <a:r>
              <a:t>Assent</a:t>
            </a:r>
          </a:p>
          <a:p>
            <a:pPr marL="0" indent="0" defTabSz="704087">
              <a:lnSpc>
                <a:spcPct val="81000"/>
              </a:lnSpc>
              <a:spcBef>
                <a:spcPts val="700"/>
              </a:spcBef>
              <a:buSzTx/>
              <a:buNone/>
              <a:defRPr sz="2156"/>
            </a:pPr>
            <a:r>
              <a:t>Authentic</a:t>
            </a:r>
          </a:p>
          <a:p>
            <a:pPr marL="0" indent="0" defTabSz="704087">
              <a:lnSpc>
                <a:spcPct val="81000"/>
              </a:lnSpc>
              <a:spcBef>
                <a:spcPts val="700"/>
              </a:spcBef>
              <a:buSzTx/>
              <a:buNone/>
              <a:defRPr sz="2156"/>
            </a:pPr>
            <a:r>
              <a:t>Auxverb</a:t>
            </a:r>
          </a:p>
          <a:p>
            <a:pPr marL="0" indent="0" defTabSz="704087">
              <a:lnSpc>
                <a:spcPct val="81000"/>
              </a:lnSpc>
              <a:spcBef>
                <a:spcPts val="700"/>
              </a:spcBef>
              <a:buSzTx/>
              <a:buNone/>
              <a:defRPr sz="2156"/>
            </a:pPr>
            <a:r>
              <a:t>Bio</a:t>
            </a:r>
          </a:p>
          <a:p>
            <a:pPr marL="0" indent="0" defTabSz="704087">
              <a:lnSpc>
                <a:spcPct val="81000"/>
              </a:lnSpc>
              <a:spcBef>
                <a:spcPts val="700"/>
              </a:spcBef>
              <a:buSzTx/>
              <a:buNone/>
              <a:defRPr sz="2156">
                <a:solidFill>
                  <a:srgbClr val="FF0000"/>
                </a:solidFill>
              </a:defRPr>
            </a:pPr>
            <a:r>
              <a:t>Clout</a:t>
            </a:r>
          </a:p>
          <a:p>
            <a:pPr marL="0" indent="0" defTabSz="704087">
              <a:lnSpc>
                <a:spcPct val="81000"/>
              </a:lnSpc>
              <a:spcBef>
                <a:spcPts val="700"/>
              </a:spcBef>
              <a:buSzTx/>
              <a:buNone/>
              <a:defRPr sz="2156">
                <a:solidFill>
                  <a:srgbClr val="00B050"/>
                </a:solidFill>
              </a:defRPr>
            </a:pPr>
            <a:r>
              <a:t>Cogproc</a:t>
            </a:r>
          </a:p>
          <a:p>
            <a:pPr marL="0" indent="0" defTabSz="704087">
              <a:lnSpc>
                <a:spcPct val="81000"/>
              </a:lnSpc>
              <a:spcBef>
                <a:spcPts val="700"/>
              </a:spcBef>
              <a:buSzTx/>
              <a:buNone/>
              <a:defRPr sz="2156"/>
            </a:pPr>
            <a:r>
              <a:t>Compare</a:t>
            </a:r>
          </a:p>
          <a:p>
            <a:pPr marL="0" indent="0" defTabSz="704087">
              <a:lnSpc>
                <a:spcPct val="81000"/>
              </a:lnSpc>
              <a:spcBef>
                <a:spcPts val="700"/>
              </a:spcBef>
              <a:buSzTx/>
              <a:buNone/>
              <a:defRPr sz="2156">
                <a:solidFill>
                  <a:srgbClr val="FF0000"/>
                </a:solidFill>
              </a:defRPr>
            </a:pPr>
            <a:r>
              <a:t>Conj</a:t>
            </a:r>
          </a:p>
          <a:p>
            <a:pPr marL="0" indent="0" defTabSz="704087">
              <a:lnSpc>
                <a:spcPct val="81000"/>
              </a:lnSpc>
              <a:spcBef>
                <a:spcPts val="700"/>
              </a:spcBef>
              <a:buSzTx/>
              <a:buNone/>
              <a:defRPr sz="2156"/>
            </a:pPr>
            <a:r>
              <a:t>Dic</a:t>
            </a:r>
          </a:p>
          <a:p>
            <a:pPr marL="0" indent="0" defTabSz="704087">
              <a:lnSpc>
                <a:spcPct val="81000"/>
              </a:lnSpc>
              <a:spcBef>
                <a:spcPts val="700"/>
              </a:spcBef>
              <a:buSzTx/>
              <a:buNone/>
              <a:defRPr sz="2156"/>
            </a:pPr>
            <a:r>
              <a:t>Differ</a:t>
            </a:r>
          </a:p>
          <a:p>
            <a:pPr marL="0" indent="0" defTabSz="704087">
              <a:lnSpc>
                <a:spcPct val="81000"/>
              </a:lnSpc>
              <a:spcBef>
                <a:spcPts val="700"/>
              </a:spcBef>
              <a:buSzTx/>
              <a:buNone/>
              <a:defRPr sz="2156">
                <a:solidFill>
                  <a:srgbClr val="FF0000"/>
                </a:solidFill>
              </a:defRPr>
            </a:pPr>
            <a:r>
              <a:t>Drives</a:t>
            </a:r>
          </a:p>
          <a:p>
            <a:pPr marL="0" indent="12223" defTabSz="704087">
              <a:lnSpc>
                <a:spcPct val="81000"/>
              </a:lnSpc>
              <a:spcBef>
                <a:spcPts val="700"/>
              </a:spcBef>
              <a:buSzTx/>
              <a:buNone/>
              <a:defRPr sz="2156">
                <a:solidFill>
                  <a:srgbClr val="FF0000"/>
                </a:solidFill>
              </a:defRPr>
            </a:pPr>
            <a:r>
              <a:t>Family</a:t>
            </a:r>
          </a:p>
          <a:p>
            <a:pPr marL="0" indent="0" defTabSz="704087">
              <a:lnSpc>
                <a:spcPct val="81000"/>
              </a:lnSpc>
              <a:spcBef>
                <a:spcPts val="700"/>
              </a:spcBef>
              <a:buSzTx/>
              <a:buNone/>
              <a:defRPr sz="2156">
                <a:solidFill>
                  <a:srgbClr val="FF0000"/>
                </a:solidFill>
              </a:defRPr>
            </a:pPr>
            <a:r>
              <a:t>Focuspast</a:t>
            </a:r>
          </a:p>
          <a:p>
            <a:pPr marL="0" indent="0" defTabSz="704087">
              <a:lnSpc>
                <a:spcPct val="81000"/>
              </a:lnSpc>
              <a:spcBef>
                <a:spcPts val="700"/>
              </a:spcBef>
              <a:buSzTx/>
              <a:buNone/>
              <a:defRPr sz="2156"/>
            </a:pPr>
            <a:r>
              <a:t>Focuspres</a:t>
            </a:r>
          </a:p>
          <a:p>
            <a:pPr marL="0" indent="0" defTabSz="704087">
              <a:lnSpc>
                <a:spcPct val="81000"/>
              </a:lnSpc>
              <a:spcBef>
                <a:spcPts val="700"/>
              </a:spcBef>
              <a:buSzTx/>
              <a:buNone/>
              <a:defRPr sz="2156">
                <a:solidFill>
                  <a:srgbClr val="00B050"/>
                </a:solidFill>
              </a:defRPr>
            </a:pPr>
            <a:r>
              <a:t>Function</a:t>
            </a:r>
          </a:p>
          <a:p>
            <a:pPr marL="0" indent="0" defTabSz="704087">
              <a:lnSpc>
                <a:spcPct val="81000"/>
              </a:lnSpc>
              <a:spcBef>
                <a:spcPts val="700"/>
              </a:spcBef>
              <a:buSzTx/>
              <a:buNone/>
              <a:defRPr sz="2156"/>
            </a:pPr>
            <a:r>
              <a:t>I</a:t>
            </a:r>
          </a:p>
          <a:p>
            <a:pPr marL="0" indent="0" defTabSz="704087">
              <a:lnSpc>
                <a:spcPct val="81000"/>
              </a:lnSpc>
              <a:spcBef>
                <a:spcPts val="700"/>
              </a:spcBef>
              <a:buSzTx/>
              <a:buNone/>
              <a:defRPr sz="2156">
                <a:solidFill>
                  <a:srgbClr val="FF0000"/>
                </a:solidFill>
              </a:defRPr>
            </a:pPr>
            <a:r>
              <a:t>Informal</a:t>
            </a:r>
          </a:p>
          <a:p>
            <a:pPr marL="0" indent="0" defTabSz="704087">
              <a:lnSpc>
                <a:spcPct val="81000"/>
              </a:lnSpc>
              <a:spcBef>
                <a:spcPts val="700"/>
              </a:spcBef>
              <a:buSzTx/>
              <a:buNone/>
              <a:defRPr sz="2156"/>
            </a:pPr>
            <a:r>
              <a:t>Insight</a:t>
            </a:r>
          </a:p>
          <a:p>
            <a:pPr marL="0" indent="0" defTabSz="704087">
              <a:lnSpc>
                <a:spcPct val="81000"/>
              </a:lnSpc>
              <a:spcBef>
                <a:spcPts val="700"/>
              </a:spcBef>
              <a:buSzTx/>
              <a:buNone/>
              <a:defRPr sz="2156"/>
            </a:pPr>
            <a:r>
              <a:t>Ipron</a:t>
            </a:r>
          </a:p>
          <a:p>
            <a:pPr marL="0" indent="0" defTabSz="704087">
              <a:lnSpc>
                <a:spcPct val="81000"/>
              </a:lnSpc>
              <a:spcBef>
                <a:spcPts val="700"/>
              </a:spcBef>
              <a:buSzTx/>
              <a:buNone/>
              <a:defRPr sz="2156">
                <a:solidFill>
                  <a:srgbClr val="00B050"/>
                </a:solidFill>
              </a:defRPr>
            </a:pPr>
            <a:r>
              <a:t>Negate</a:t>
            </a:r>
          </a:p>
          <a:p>
            <a:pPr marL="0" indent="0" defTabSz="704087">
              <a:lnSpc>
                <a:spcPct val="81000"/>
              </a:lnSpc>
              <a:spcBef>
                <a:spcPts val="700"/>
              </a:spcBef>
              <a:buSzTx/>
              <a:buNone/>
              <a:defRPr sz="2156"/>
            </a:pPr>
            <a:r>
              <a:t>Netspeak</a:t>
            </a:r>
          </a:p>
          <a:p>
            <a:pPr marL="0" indent="0" defTabSz="704087">
              <a:lnSpc>
                <a:spcPct val="81000"/>
              </a:lnSpc>
              <a:spcBef>
                <a:spcPts val="700"/>
              </a:spcBef>
              <a:buSzTx/>
              <a:buNone/>
              <a:defRPr sz="2156">
                <a:solidFill>
                  <a:srgbClr val="FF0000"/>
                </a:solidFill>
              </a:defRPr>
            </a:pPr>
            <a:r>
              <a:t>Nonflu</a:t>
            </a:r>
          </a:p>
          <a:p>
            <a:pPr marL="0" indent="0" defTabSz="704087">
              <a:lnSpc>
                <a:spcPct val="81000"/>
              </a:lnSpc>
              <a:spcBef>
                <a:spcPts val="700"/>
              </a:spcBef>
              <a:buSzTx/>
              <a:buNone/>
              <a:defRPr sz="2156"/>
            </a:pPr>
            <a:r>
              <a:t>Number</a:t>
            </a:r>
          </a:p>
          <a:p>
            <a:pPr marL="0" indent="0" defTabSz="704087">
              <a:lnSpc>
                <a:spcPct val="81000"/>
              </a:lnSpc>
              <a:spcBef>
                <a:spcPts val="700"/>
              </a:spcBef>
              <a:buSzTx/>
              <a:buNone/>
              <a:defRPr sz="2156"/>
            </a:pPr>
            <a:r>
              <a:t>Posemo</a:t>
            </a:r>
          </a:p>
          <a:p>
            <a:pPr marL="0" indent="0" defTabSz="704087">
              <a:lnSpc>
                <a:spcPct val="81000"/>
              </a:lnSpc>
              <a:spcBef>
                <a:spcPts val="700"/>
              </a:spcBef>
              <a:buSzTx/>
              <a:buNone/>
              <a:defRPr sz="2156">
                <a:solidFill>
                  <a:srgbClr val="FF0000"/>
                </a:solidFill>
              </a:defRPr>
            </a:pPr>
            <a:r>
              <a:t>Ppron</a:t>
            </a:r>
          </a:p>
          <a:p>
            <a:pPr marL="0" indent="0" defTabSz="704087">
              <a:lnSpc>
                <a:spcPct val="81000"/>
              </a:lnSpc>
              <a:spcBef>
                <a:spcPts val="700"/>
              </a:spcBef>
              <a:buSzTx/>
              <a:buNone/>
              <a:defRPr sz="2156">
                <a:solidFill>
                  <a:srgbClr val="FF0000"/>
                </a:solidFill>
              </a:defRPr>
            </a:pPr>
            <a:r>
              <a:t>Prep</a:t>
            </a:r>
          </a:p>
          <a:p>
            <a:pPr marL="0" indent="0" defTabSz="704087">
              <a:lnSpc>
                <a:spcPct val="81000"/>
              </a:lnSpc>
              <a:spcBef>
                <a:spcPts val="700"/>
              </a:spcBef>
              <a:buSzTx/>
              <a:buNone/>
              <a:defRPr sz="2156">
                <a:solidFill>
                  <a:srgbClr val="FF0000"/>
                </a:solidFill>
              </a:defRPr>
            </a:pPr>
            <a:r>
              <a:t>Pronoun</a:t>
            </a:r>
          </a:p>
          <a:p>
            <a:pPr marL="0" indent="0" defTabSz="704087">
              <a:lnSpc>
                <a:spcPct val="81000"/>
              </a:lnSpc>
              <a:spcBef>
                <a:spcPts val="700"/>
              </a:spcBef>
              <a:buSzTx/>
              <a:buNone/>
              <a:defRPr sz="2156"/>
            </a:pPr>
            <a:r>
              <a:t>Relative</a:t>
            </a:r>
          </a:p>
          <a:p>
            <a:pPr marL="0" indent="0" defTabSz="704087">
              <a:lnSpc>
                <a:spcPct val="81000"/>
              </a:lnSpc>
              <a:spcBef>
                <a:spcPts val="700"/>
              </a:spcBef>
              <a:buSzTx/>
              <a:buNone/>
              <a:defRPr sz="2156"/>
            </a:pPr>
            <a:r>
              <a:t>Sixltr</a:t>
            </a:r>
          </a:p>
          <a:p>
            <a:pPr marL="0" indent="0" defTabSz="704087">
              <a:lnSpc>
                <a:spcPct val="81000"/>
              </a:lnSpc>
              <a:spcBef>
                <a:spcPts val="700"/>
              </a:spcBef>
              <a:buSzTx/>
              <a:buNone/>
              <a:defRPr sz="2156">
                <a:solidFill>
                  <a:srgbClr val="FF0000"/>
                </a:solidFill>
              </a:defRPr>
            </a:pPr>
            <a:r>
              <a:t>Social</a:t>
            </a:r>
          </a:p>
          <a:p>
            <a:pPr marL="0" indent="0" defTabSz="704087">
              <a:lnSpc>
                <a:spcPct val="81000"/>
              </a:lnSpc>
              <a:spcBef>
                <a:spcPts val="700"/>
              </a:spcBef>
              <a:buSzTx/>
              <a:buNone/>
              <a:defRPr sz="2156">
                <a:solidFill>
                  <a:srgbClr val="FF0000"/>
                </a:solidFill>
              </a:defRPr>
            </a:pPr>
            <a:r>
              <a:t>Space</a:t>
            </a:r>
          </a:p>
          <a:p>
            <a:pPr marL="0" indent="0" defTabSz="704087">
              <a:lnSpc>
                <a:spcPct val="81000"/>
              </a:lnSpc>
              <a:spcBef>
                <a:spcPts val="700"/>
              </a:spcBef>
              <a:buSzTx/>
              <a:buNone/>
              <a:defRPr sz="2156"/>
            </a:pPr>
            <a:r>
              <a:t>tentat</a:t>
            </a:r>
          </a:p>
          <a:p>
            <a:pPr marL="0" indent="0" defTabSz="704087">
              <a:lnSpc>
                <a:spcPct val="81000"/>
              </a:lnSpc>
              <a:spcBef>
                <a:spcPts val="700"/>
              </a:spcBef>
              <a:buSzTx/>
              <a:buNone/>
              <a:defRPr sz="2156"/>
            </a:pPr>
            <a:r>
              <a:t>Time</a:t>
            </a:r>
          </a:p>
          <a:p>
            <a:pPr marL="0" indent="0" defTabSz="704087">
              <a:lnSpc>
                <a:spcPct val="81000"/>
              </a:lnSpc>
              <a:spcBef>
                <a:spcPts val="700"/>
              </a:spcBef>
              <a:buSzTx/>
              <a:buNone/>
              <a:defRPr sz="2156"/>
            </a:pPr>
            <a:r>
              <a:t>Tone</a:t>
            </a:r>
          </a:p>
          <a:p>
            <a:pPr marL="0" indent="0" defTabSz="704087">
              <a:lnSpc>
                <a:spcPct val="81000"/>
              </a:lnSpc>
              <a:spcBef>
                <a:spcPts val="700"/>
              </a:spcBef>
              <a:buSzTx/>
              <a:buNone/>
              <a:defRPr sz="2156"/>
            </a:pPr>
            <a:r>
              <a:t>Verb</a:t>
            </a:r>
          </a:p>
          <a:p>
            <a:pPr marL="0" indent="0" defTabSz="704087">
              <a:lnSpc>
                <a:spcPct val="81000"/>
              </a:lnSpc>
              <a:spcBef>
                <a:spcPts val="700"/>
              </a:spcBef>
              <a:buSzTx/>
              <a:buNone/>
              <a:defRPr sz="2156">
                <a:solidFill>
                  <a:srgbClr val="FF0000"/>
                </a:solidFill>
              </a:defRPr>
            </a:pPr>
            <a:r>
              <a:t>WC</a:t>
            </a:r>
          </a:p>
          <a:p>
            <a:pPr marL="0" indent="0" defTabSz="704087">
              <a:lnSpc>
                <a:spcPct val="81000"/>
              </a:lnSpc>
              <a:spcBef>
                <a:spcPts val="700"/>
              </a:spcBef>
              <a:buSzTx/>
              <a:buNone/>
              <a:defRPr sz="2156"/>
            </a:pPr>
            <a:r>
              <a:t>Work</a:t>
            </a:r>
          </a:p>
          <a:p>
            <a:pPr marL="0" indent="0" defTabSz="704087">
              <a:lnSpc>
                <a:spcPct val="81000"/>
              </a:lnSpc>
              <a:spcBef>
                <a:spcPts val="700"/>
              </a:spcBef>
              <a:buSzTx/>
              <a:buNone/>
              <a:defRPr sz="2156">
                <a:solidFill>
                  <a:srgbClr val="FF0000"/>
                </a:solidFill>
              </a:defRPr>
            </a:pPr>
            <a:r>
              <a:t>WPS</a:t>
            </a:r>
          </a:p>
        </p:txBody>
      </p:sp>
      <p:sp>
        <p:nvSpPr>
          <p:cNvPr id="318" name="Slide Number Placeholder 3"/>
          <p:cNvSpPr txBox="1"/>
          <p:nvPr>
            <p:ph type="sldNum" sz="quarter" idx="2"/>
          </p:nvPr>
        </p:nvSpPr>
        <p:spPr>
          <a:xfrm>
            <a:off x="8349237" y="5638244"/>
            <a:ext cx="166113"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0" name="Title 1"/>
          <p:cNvSpPr txBox="1"/>
          <p:nvPr>
            <p:ph type="title"/>
          </p:nvPr>
        </p:nvSpPr>
        <p:spPr>
          <a:prstGeom prst="rect">
            <a:avLst/>
          </a:prstGeom>
        </p:spPr>
        <p:txBody>
          <a:bodyPr/>
          <a:lstStyle/>
          <a:p>
            <a:pPr/>
            <a:r>
              <a:t>Complexity (23)</a:t>
            </a:r>
          </a:p>
        </p:txBody>
      </p:sp>
      <p:sp>
        <p:nvSpPr>
          <p:cNvPr id="321" name="Content Placeholder 2"/>
          <p:cNvSpPr txBox="1"/>
          <p:nvPr>
            <p:ph type="body" idx="1"/>
          </p:nvPr>
        </p:nvSpPr>
        <p:spPr>
          <a:prstGeom prst="rect">
            <a:avLst/>
          </a:prstGeom>
        </p:spPr>
        <p:txBody>
          <a:bodyPr numCol="3" spcCol="171450"/>
          <a:lstStyle/>
          <a:p>
            <a:pPr marL="0" indent="0" defTabSz="704087">
              <a:spcBef>
                <a:spcPts val="700"/>
              </a:spcBef>
              <a:buSzTx/>
              <a:buNone/>
              <a:defRPr sz="2156">
                <a:solidFill>
                  <a:srgbClr val="FF0000"/>
                </a:solidFill>
              </a:defRPr>
            </a:pPr>
            <a:r>
              <a:t>W </a:t>
            </a:r>
            <a:r>
              <a:rPr sz="1540"/>
              <a:t>words</a:t>
            </a:r>
          </a:p>
          <a:p>
            <a:pPr marL="0" indent="0" defTabSz="704087">
              <a:spcBef>
                <a:spcPts val="700"/>
              </a:spcBef>
              <a:buSzTx/>
              <a:buNone/>
              <a:defRPr sz="2156">
                <a:solidFill>
                  <a:srgbClr val="FF0000"/>
                </a:solidFill>
              </a:defRPr>
            </a:pPr>
            <a:r>
              <a:t>VP </a:t>
            </a:r>
            <a:r>
              <a:rPr sz="1540"/>
              <a:t>verb phrase</a:t>
            </a:r>
          </a:p>
          <a:p>
            <a:pPr marL="0" indent="0" defTabSz="704087">
              <a:spcBef>
                <a:spcPts val="700"/>
              </a:spcBef>
              <a:buSzTx/>
              <a:buNone/>
              <a:defRPr sz="2156">
                <a:solidFill>
                  <a:srgbClr val="FF0000"/>
                </a:solidFill>
              </a:defRPr>
            </a:pPr>
            <a:r>
              <a:t>C </a:t>
            </a:r>
            <a:r>
              <a:rPr sz="1540"/>
              <a:t>clauses</a:t>
            </a:r>
            <a:endParaRPr sz="1540"/>
          </a:p>
          <a:p>
            <a:pPr marL="0" indent="0" defTabSz="704087">
              <a:spcBef>
                <a:spcPts val="700"/>
              </a:spcBef>
              <a:buSzTx/>
              <a:buNone/>
              <a:defRPr sz="2156">
                <a:solidFill>
                  <a:srgbClr val="FF0000"/>
                </a:solidFill>
              </a:defRPr>
            </a:pPr>
            <a:r>
              <a:t>T </a:t>
            </a:r>
            <a:r>
              <a:rPr sz="1540"/>
              <a:t>t-units</a:t>
            </a:r>
            <a:endParaRPr sz="1540"/>
          </a:p>
          <a:p>
            <a:pPr marL="0" indent="0" defTabSz="704087">
              <a:spcBef>
                <a:spcPts val="700"/>
              </a:spcBef>
              <a:buSzTx/>
              <a:buNone/>
              <a:defRPr sz="2156">
                <a:solidFill>
                  <a:srgbClr val="FF0000"/>
                </a:solidFill>
              </a:defRPr>
            </a:pPr>
            <a:r>
              <a:t>DC </a:t>
            </a:r>
            <a:r>
              <a:rPr sz="1540"/>
              <a:t>dep. clause</a:t>
            </a:r>
            <a:endParaRPr sz="1540"/>
          </a:p>
          <a:p>
            <a:pPr marL="0" indent="0" defTabSz="704087">
              <a:spcBef>
                <a:spcPts val="700"/>
              </a:spcBef>
              <a:buSzTx/>
              <a:buNone/>
              <a:defRPr sz="2156">
                <a:solidFill>
                  <a:srgbClr val="FF0000"/>
                </a:solidFill>
              </a:defRPr>
            </a:pPr>
            <a:r>
              <a:t>CT </a:t>
            </a:r>
            <a:r>
              <a:rPr sz="1540"/>
              <a:t>complex t-unit</a:t>
            </a:r>
            <a:endParaRPr sz="1540"/>
          </a:p>
          <a:p>
            <a:pPr marL="0" indent="0" defTabSz="704087">
              <a:spcBef>
                <a:spcPts val="700"/>
              </a:spcBef>
              <a:buSzTx/>
              <a:buNone/>
              <a:defRPr sz="2156">
                <a:solidFill>
                  <a:srgbClr val="FF0000"/>
                </a:solidFill>
              </a:defRPr>
            </a:pPr>
            <a:r>
              <a:t>CP </a:t>
            </a:r>
            <a:r>
              <a:rPr sz="1540"/>
              <a:t>coordinate phrase</a:t>
            </a:r>
            <a:endParaRPr sz="1540"/>
          </a:p>
          <a:p>
            <a:pPr marL="0" indent="0" defTabSz="704087">
              <a:spcBef>
                <a:spcPts val="700"/>
              </a:spcBef>
              <a:buSzTx/>
              <a:buNone/>
              <a:defRPr sz="2156">
                <a:solidFill>
                  <a:srgbClr val="FF0000"/>
                </a:solidFill>
              </a:defRPr>
            </a:pPr>
            <a:r>
              <a:t>CN </a:t>
            </a:r>
            <a:r>
              <a:rPr sz="1540"/>
              <a:t>complex nominal</a:t>
            </a:r>
          </a:p>
          <a:p>
            <a:pPr marL="0" indent="0" defTabSz="704087">
              <a:spcBef>
                <a:spcPts val="700"/>
              </a:spcBef>
              <a:buSzTx/>
              <a:buNone/>
              <a:defRPr sz="2156">
                <a:solidFill>
                  <a:srgbClr val="FF0000"/>
                </a:solidFill>
              </a:defRPr>
            </a:pPr>
            <a:r>
              <a:t>MLS </a:t>
            </a:r>
            <a:r>
              <a:rPr sz="1540"/>
              <a:t>mean length sentence</a:t>
            </a:r>
            <a:endParaRPr sz="1540"/>
          </a:p>
          <a:p>
            <a:pPr marL="0" indent="0" defTabSz="704087">
              <a:spcBef>
                <a:spcPts val="700"/>
              </a:spcBef>
              <a:buSzTx/>
              <a:buNone/>
              <a:defRPr sz="2156">
                <a:solidFill>
                  <a:srgbClr val="FF0000"/>
                </a:solidFill>
              </a:defRPr>
            </a:pPr>
            <a:r>
              <a:t>MLT </a:t>
            </a:r>
            <a:r>
              <a:rPr sz="1540"/>
              <a:t>mean length t-unit</a:t>
            </a:r>
            <a:endParaRPr sz="1540"/>
          </a:p>
          <a:p>
            <a:pPr marL="0" indent="0" defTabSz="704087">
              <a:spcBef>
                <a:spcPts val="700"/>
              </a:spcBef>
              <a:buSzTx/>
              <a:buNone/>
              <a:defRPr sz="2156">
                <a:solidFill>
                  <a:srgbClr val="FF0000"/>
                </a:solidFill>
              </a:defRPr>
            </a:pPr>
            <a:r>
              <a:t>MLC </a:t>
            </a:r>
            <a:r>
              <a:rPr sz="1540"/>
              <a:t>mean length clause</a:t>
            </a:r>
            <a:endParaRPr sz="1540"/>
          </a:p>
          <a:p>
            <a:pPr marL="0" indent="0" defTabSz="704087">
              <a:spcBef>
                <a:spcPts val="700"/>
              </a:spcBef>
              <a:buSzTx/>
              <a:buNone/>
              <a:defRPr sz="2156">
                <a:solidFill>
                  <a:srgbClr val="FF0000"/>
                </a:solidFill>
              </a:defRPr>
            </a:pPr>
            <a:r>
              <a:t>C.S </a:t>
            </a:r>
            <a:r>
              <a:rPr sz="1540"/>
              <a:t>clauses/sentence</a:t>
            </a:r>
          </a:p>
          <a:p>
            <a:pPr marL="0" indent="0" defTabSz="704087">
              <a:spcBef>
                <a:spcPts val="700"/>
              </a:spcBef>
              <a:buSzTx/>
              <a:buNone/>
              <a:defRPr sz="2156">
                <a:solidFill>
                  <a:srgbClr val="FF0000"/>
                </a:solidFill>
              </a:defRPr>
            </a:pPr>
            <a:r>
              <a:t>VP.T </a:t>
            </a:r>
            <a:r>
              <a:rPr sz="1540"/>
              <a:t>verb phrases/t-unit</a:t>
            </a:r>
            <a:endParaRPr sz="1540"/>
          </a:p>
          <a:p>
            <a:pPr marL="0" indent="0" defTabSz="704087">
              <a:spcBef>
                <a:spcPts val="700"/>
              </a:spcBef>
              <a:buSzTx/>
              <a:buNone/>
              <a:defRPr sz="2156">
                <a:solidFill>
                  <a:srgbClr val="FF0000"/>
                </a:solidFill>
              </a:defRPr>
            </a:pPr>
            <a:r>
              <a:t>C.T </a:t>
            </a:r>
            <a:r>
              <a:rPr sz="1540"/>
              <a:t>clauses/t-unit</a:t>
            </a:r>
            <a:endParaRPr sz="1540"/>
          </a:p>
          <a:p>
            <a:pPr marL="0" indent="0" defTabSz="704087">
              <a:spcBef>
                <a:spcPts val="700"/>
              </a:spcBef>
              <a:buSzTx/>
              <a:buNone/>
              <a:defRPr sz="2156">
                <a:solidFill>
                  <a:srgbClr val="FF0000"/>
                </a:solidFill>
              </a:defRPr>
            </a:pPr>
            <a:r>
              <a:t>DC.C </a:t>
            </a:r>
            <a:r>
              <a:rPr sz="1540"/>
              <a:t>dep clauses/clause</a:t>
            </a:r>
            <a:endParaRPr sz="1540"/>
          </a:p>
          <a:p>
            <a:pPr marL="0" indent="0" defTabSz="704087">
              <a:spcBef>
                <a:spcPts val="700"/>
              </a:spcBef>
              <a:buSzTx/>
              <a:buNone/>
              <a:defRPr sz="2156">
                <a:solidFill>
                  <a:srgbClr val="FF0000"/>
                </a:solidFill>
              </a:defRPr>
            </a:pPr>
            <a:r>
              <a:t>DC.T </a:t>
            </a:r>
            <a:r>
              <a:rPr sz="1540"/>
              <a:t>dep clauses/t-unit</a:t>
            </a:r>
            <a:endParaRPr sz="1540"/>
          </a:p>
          <a:p>
            <a:pPr marL="0" indent="0" defTabSz="704087">
              <a:spcBef>
                <a:spcPts val="700"/>
              </a:spcBef>
              <a:buSzTx/>
              <a:buNone/>
              <a:defRPr sz="2156">
                <a:solidFill>
                  <a:srgbClr val="FF0000"/>
                </a:solidFill>
              </a:defRPr>
            </a:pPr>
            <a:r>
              <a:t>T.S </a:t>
            </a:r>
            <a:r>
              <a:rPr sz="1540"/>
              <a:t>t-units/sentence</a:t>
            </a:r>
            <a:endParaRPr sz="1540"/>
          </a:p>
          <a:p>
            <a:pPr marL="0" indent="0" defTabSz="704087">
              <a:spcBef>
                <a:spcPts val="700"/>
              </a:spcBef>
              <a:buSzTx/>
              <a:buNone/>
              <a:defRPr sz="2156">
                <a:solidFill>
                  <a:srgbClr val="FF0000"/>
                </a:solidFill>
              </a:defRPr>
            </a:pPr>
            <a:r>
              <a:t>CT.T </a:t>
            </a:r>
            <a:r>
              <a:rPr sz="1540"/>
              <a:t>complex t-units/t-unit</a:t>
            </a:r>
            <a:endParaRPr sz="1540"/>
          </a:p>
          <a:p>
            <a:pPr marL="0" indent="0" defTabSz="704087">
              <a:spcBef>
                <a:spcPts val="700"/>
              </a:spcBef>
              <a:buSzTx/>
              <a:buNone/>
              <a:defRPr sz="2156">
                <a:solidFill>
                  <a:srgbClr val="FF0000"/>
                </a:solidFill>
              </a:defRPr>
            </a:pPr>
            <a:r>
              <a:t>CP.T </a:t>
            </a:r>
            <a:r>
              <a:rPr sz="1540"/>
              <a:t>coord phrases/t-unit</a:t>
            </a:r>
          </a:p>
          <a:p>
            <a:pPr marL="0" indent="0" defTabSz="704087">
              <a:spcBef>
                <a:spcPts val="700"/>
              </a:spcBef>
              <a:buSzTx/>
              <a:buNone/>
              <a:defRPr sz="2156"/>
            </a:pPr>
            <a:r>
              <a:t>CP.C </a:t>
            </a:r>
            <a:r>
              <a:rPr sz="1540"/>
              <a:t>coord phrases/clause</a:t>
            </a:r>
            <a:endParaRPr sz="1540"/>
          </a:p>
          <a:p>
            <a:pPr marL="0" indent="0" defTabSz="704087">
              <a:spcBef>
                <a:spcPts val="700"/>
              </a:spcBef>
              <a:buSzTx/>
              <a:buNone/>
              <a:defRPr sz="2156">
                <a:solidFill>
                  <a:srgbClr val="FF0000"/>
                </a:solidFill>
              </a:defRPr>
            </a:pPr>
            <a:r>
              <a:t>CN.T </a:t>
            </a:r>
            <a:r>
              <a:rPr sz="1540"/>
              <a:t>complex nom/t-unit</a:t>
            </a:r>
          </a:p>
          <a:p>
            <a:pPr marL="0" indent="0" defTabSz="704087">
              <a:spcBef>
                <a:spcPts val="700"/>
              </a:spcBef>
              <a:buSzTx/>
              <a:buNone/>
              <a:defRPr sz="2156">
                <a:solidFill>
                  <a:srgbClr val="FF0000"/>
                </a:solidFill>
              </a:defRPr>
            </a:pPr>
            <a:r>
              <a:t>CN.C </a:t>
            </a:r>
            <a:r>
              <a:rPr sz="1540"/>
              <a:t>complex nom/clause</a:t>
            </a:r>
          </a:p>
        </p:txBody>
      </p:sp>
      <p:sp>
        <p:nvSpPr>
          <p:cNvPr id="322" name="Slide Number Placeholder 3"/>
          <p:cNvSpPr txBox="1"/>
          <p:nvPr>
            <p:ph type="sldNum" sz="quarter" idx="2"/>
          </p:nvPr>
        </p:nvSpPr>
        <p:spPr>
          <a:xfrm>
            <a:off x="8349237" y="5638244"/>
            <a:ext cx="166113"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28" name="Title 1"/>
          <p:cNvSpPr txBox="1"/>
          <p:nvPr>
            <p:ph type="title"/>
          </p:nvPr>
        </p:nvSpPr>
        <p:spPr>
          <a:prstGeom prst="rect">
            <a:avLst/>
          </a:prstGeom>
        </p:spPr>
        <p:txBody>
          <a:bodyPr/>
          <a:lstStyle/>
          <a:p>
            <a:pPr/>
            <a:r>
              <a:t>Deceptive Speech</a:t>
            </a:r>
          </a:p>
        </p:txBody>
      </p:sp>
      <p:sp>
        <p:nvSpPr>
          <p:cNvPr id="129" name="Content Placeholder 4"/>
          <p:cNvSpPr txBox="1"/>
          <p:nvPr>
            <p:ph type="body" idx="1"/>
          </p:nvPr>
        </p:nvSpPr>
        <p:spPr>
          <a:xfrm>
            <a:off x="457200" y="1600200"/>
            <a:ext cx="8229600" cy="4525963"/>
          </a:xfrm>
          <a:prstGeom prst="rect">
            <a:avLst/>
          </a:prstGeom>
        </p:spPr>
        <p:txBody>
          <a:bodyPr/>
          <a:lstStyle/>
          <a:p>
            <a:pPr>
              <a:lnSpc>
                <a:spcPct val="90000"/>
              </a:lnSpc>
              <a:defRPr b="1" i="1">
                <a:solidFill>
                  <a:schemeClr val="accent1"/>
                </a:solidFill>
              </a:defRPr>
            </a:pPr>
            <a:r>
              <a:t>Deliberate choice to mislead</a:t>
            </a:r>
          </a:p>
          <a:p>
            <a:pPr lvl="1">
              <a:lnSpc>
                <a:spcPct val="90000"/>
              </a:lnSpc>
              <a:defRPr b="1" i="1">
                <a:solidFill>
                  <a:schemeClr val="accent2"/>
                </a:solidFill>
              </a:defRPr>
            </a:pPr>
            <a:r>
              <a:t>Without</a:t>
            </a:r>
            <a:r>
              <a:rPr b="0" i="0"/>
              <a:t> </a:t>
            </a:r>
            <a:r>
              <a:rPr b="0" i="0">
                <a:solidFill>
                  <a:srgbClr val="000000"/>
                </a:solidFill>
              </a:rPr>
              <a:t>prior notification</a:t>
            </a:r>
            <a:endParaRPr b="0" i="0">
              <a:solidFill>
                <a:srgbClr val="000000"/>
              </a:solidFill>
            </a:endParaRPr>
          </a:p>
          <a:p>
            <a:pPr lvl="1">
              <a:lnSpc>
                <a:spcPct val="90000"/>
              </a:lnSpc>
            </a:pPr>
            <a:r>
              <a:t>To gain some </a:t>
            </a:r>
            <a:r>
              <a:rPr b="1" i="1">
                <a:solidFill>
                  <a:schemeClr val="accent2"/>
                </a:solidFill>
              </a:rPr>
              <a:t>advantage</a:t>
            </a:r>
            <a:r>
              <a:rPr>
                <a:solidFill>
                  <a:schemeClr val="accent2"/>
                </a:solidFill>
              </a:rPr>
              <a:t> </a:t>
            </a:r>
            <a:r>
              <a:t>or to avoid some </a:t>
            </a:r>
            <a:r>
              <a:rPr b="1" i="1">
                <a:solidFill>
                  <a:schemeClr val="accent2"/>
                </a:solidFill>
              </a:rPr>
              <a:t>penalty</a:t>
            </a:r>
            <a:endParaRPr b="1" i="1">
              <a:solidFill>
                <a:schemeClr val="accent2"/>
              </a:solidFill>
            </a:endParaRPr>
          </a:p>
          <a:p>
            <a:pPr>
              <a:lnSpc>
                <a:spcPct val="90000"/>
              </a:lnSpc>
              <a:defRPr b="1" i="1">
                <a:solidFill>
                  <a:schemeClr val="accent1"/>
                </a:solidFill>
              </a:defRPr>
            </a:pPr>
            <a:r>
              <a:t>Deception does not include</a:t>
            </a:r>
            <a:r>
              <a:rPr b="0" i="0"/>
              <a:t>:</a:t>
            </a:r>
            <a:endParaRPr b="0" i="0"/>
          </a:p>
          <a:p>
            <a:pPr lvl="1">
              <a:lnSpc>
                <a:spcPct val="90000"/>
              </a:lnSpc>
            </a:pPr>
            <a:r>
              <a:t>Self-deception, delusion, pathological behavior</a:t>
            </a:r>
          </a:p>
          <a:p>
            <a:pPr lvl="1">
              <a:lnSpc>
                <a:spcPct val="90000"/>
              </a:lnSpc>
            </a:pPr>
            <a:r>
              <a:t>Theater</a:t>
            </a:r>
          </a:p>
          <a:p>
            <a:pPr lvl="1">
              <a:lnSpc>
                <a:spcPct val="90000"/>
              </a:lnSpc>
            </a:pPr>
            <a:r>
              <a:t>Falsehoods due to ignorance/error</a:t>
            </a:r>
          </a:p>
        </p:txBody>
      </p:sp>
      <p:sp>
        <p:nvSpPr>
          <p:cNvPr id="130"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Title 1"/>
          <p:cNvSpPr txBox="1"/>
          <p:nvPr>
            <p:ph type="title"/>
          </p:nvPr>
        </p:nvSpPr>
        <p:spPr>
          <a:prstGeom prst="rect">
            <a:avLst/>
          </a:prstGeom>
        </p:spPr>
        <p:txBody>
          <a:bodyPr/>
          <a:lstStyle>
            <a:lvl1pPr defTabSz="667512">
              <a:defRPr sz="3212"/>
            </a:lvl1pPr>
          </a:lstStyle>
          <a:p>
            <a:pPr/>
            <a:r>
              <a:t>Summary: acoustic-prosodic and linguistic characteristics of deception and truth</a:t>
            </a:r>
          </a:p>
        </p:txBody>
      </p:sp>
      <p:sp>
        <p:nvSpPr>
          <p:cNvPr id="325" name="Content Placeholder 2"/>
          <p:cNvSpPr txBox="1"/>
          <p:nvPr>
            <p:ph type="body" idx="1"/>
          </p:nvPr>
        </p:nvSpPr>
        <p:spPr>
          <a:xfrm>
            <a:off x="628650" y="2226468"/>
            <a:ext cx="7886700" cy="3834310"/>
          </a:xfrm>
          <a:prstGeom prst="rect">
            <a:avLst/>
          </a:prstGeom>
        </p:spPr>
        <p:txBody>
          <a:bodyPr numCol="2" spcCol="342900"/>
          <a:lstStyle/>
          <a:p>
            <a:pPr marL="0" indent="0">
              <a:buSzTx/>
              <a:buNone/>
              <a:defRPr b="1"/>
            </a:pPr>
            <a:r>
              <a:t>Deception</a:t>
            </a:r>
          </a:p>
          <a:p>
            <a:pPr marL="0" indent="0">
              <a:buSzTx/>
              <a:buNone/>
              <a:defRPr>
                <a:solidFill>
                  <a:schemeClr val="accent1"/>
                </a:solidFill>
              </a:defRPr>
            </a:pPr>
            <a:r>
              <a:t>Increased pitch &amp; intensity max</a:t>
            </a:r>
          </a:p>
          <a:p>
            <a:pPr marL="0" indent="0">
              <a:buSzTx/>
              <a:buNone/>
              <a:defRPr>
                <a:solidFill>
                  <a:schemeClr val="accent1"/>
                </a:solidFill>
              </a:defRPr>
            </a:pPr>
            <a:r>
              <a:t>Poor speech planning</a:t>
            </a:r>
          </a:p>
          <a:p>
            <a:pPr marL="0" indent="0">
              <a:buSzTx/>
              <a:buNone/>
              <a:defRPr>
                <a:solidFill>
                  <a:schemeClr val="accent1"/>
                </a:solidFill>
              </a:defRPr>
            </a:pPr>
            <a:r>
              <a:t>Descriptive, detailed</a:t>
            </a:r>
          </a:p>
          <a:p>
            <a:pPr marL="0" indent="0">
              <a:buSzTx/>
              <a:buNone/>
              <a:defRPr>
                <a:solidFill>
                  <a:schemeClr val="accent1"/>
                </a:solidFill>
              </a:defRPr>
            </a:pPr>
            <a:r>
              <a:t>Complex</a:t>
            </a:r>
          </a:p>
          <a:p>
            <a:pPr marL="0" indent="0">
              <a:buSzTx/>
              <a:buNone/>
              <a:defRPr>
                <a:solidFill>
                  <a:schemeClr val="accent1"/>
                </a:solidFill>
              </a:defRPr>
            </a:pPr>
            <a:r>
              <a:t>Hedge</a:t>
            </a:r>
          </a:p>
          <a:p>
            <a:pPr marL="0" indent="0">
              <a:buSzTx/>
              <a:buNone/>
              <a:defRPr b="1"/>
            </a:pPr>
          </a:p>
          <a:p>
            <a:pPr marL="0" indent="0">
              <a:buSzTx/>
              <a:buNone/>
              <a:defRPr b="1"/>
            </a:pPr>
            <a:r>
              <a:t>Truth</a:t>
            </a:r>
          </a:p>
          <a:p>
            <a:pPr marL="0" indent="0">
              <a:buSzTx/>
              <a:buNone/>
              <a:defRPr>
                <a:solidFill>
                  <a:schemeClr val="accent2"/>
                </a:solidFill>
              </a:defRPr>
            </a:pPr>
            <a:r>
              <a:t>Negation</a:t>
            </a:r>
          </a:p>
          <a:p>
            <a:pPr marL="0" indent="0">
              <a:buSzTx/>
              <a:buNone/>
              <a:defRPr>
                <a:solidFill>
                  <a:schemeClr val="accent2"/>
                </a:solidFill>
              </a:defRPr>
            </a:pPr>
            <a:r>
              <a:t>Cue phrases</a:t>
            </a:r>
          </a:p>
          <a:p>
            <a:pPr marL="0" indent="0">
              <a:buSzTx/>
              <a:buNone/>
              <a:defRPr>
                <a:solidFill>
                  <a:schemeClr val="accent2"/>
                </a:solidFill>
              </a:defRPr>
            </a:pPr>
            <a:r>
              <a:t>Cognitive process</a:t>
            </a:r>
          </a:p>
          <a:p>
            <a:pPr marL="0" indent="0">
              <a:buSzTx/>
              <a:buNone/>
              <a:defRPr>
                <a:solidFill>
                  <a:schemeClr val="accent2"/>
                </a:solidFill>
              </a:defRPr>
            </a:pPr>
            <a:r>
              <a:t>Function words</a:t>
            </a:r>
          </a:p>
        </p:txBody>
      </p:sp>
      <p:sp>
        <p:nvSpPr>
          <p:cNvPr id="326" name="Slide Number Placeholder 3"/>
          <p:cNvSpPr txBox="1"/>
          <p:nvPr>
            <p:ph type="sldNum" sz="quarter" idx="2"/>
          </p:nvPr>
        </p:nvSpPr>
        <p:spPr>
          <a:xfrm>
            <a:off x="8274228" y="5638244"/>
            <a:ext cx="241122"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Do deception indicators vary across gender, native language, and personality?"/>
          <p:cNvSpPr txBox="1"/>
          <p:nvPr>
            <p:ph type="title"/>
          </p:nvPr>
        </p:nvSpPr>
        <p:spPr>
          <a:prstGeom prst="rect">
            <a:avLst/>
          </a:prstGeom>
        </p:spPr>
        <p:txBody>
          <a:bodyPr/>
          <a:lstStyle/>
          <a:p>
            <a:pPr/>
            <a:r>
              <a:t>Do deception indicators vary across gender, native language, and personality?</a:t>
            </a:r>
          </a:p>
        </p:txBody>
      </p:sp>
      <p:sp>
        <p:nvSpPr>
          <p:cNvPr id="329" name="Findings featured in ‘Best Paper’ at COGNITIVE 2015"/>
          <p:cNvSpPr txBox="1"/>
          <p:nvPr>
            <p:ph type="body" idx="1"/>
          </p:nvPr>
        </p:nvSpPr>
        <p:spPr>
          <a:prstGeom prst="rect">
            <a:avLst/>
          </a:prstGeom>
        </p:spPr>
        <p:txBody>
          <a:bodyPr/>
          <a:lstStyle/>
          <a:p>
            <a:pPr marL="342900" indent="-342900">
              <a:lnSpc>
                <a:spcPct val="80000"/>
              </a:lnSpc>
              <a:defRPr sz="2500"/>
            </a:pPr>
          </a:p>
          <a:p>
            <a:pPr marL="342900" indent="-342900">
              <a:lnSpc>
                <a:spcPct val="80000"/>
              </a:lnSpc>
              <a:defRPr sz="2500"/>
            </a:pPr>
            <a:r>
              <a:t>Findings featured in</a:t>
            </a:r>
            <a:r>
              <a:rPr u="sng">
                <a:solidFill>
                  <a:srgbClr val="8413FF"/>
                </a:solidFill>
                <a:uFill>
                  <a:solidFill>
                    <a:srgbClr val="8413FF"/>
                  </a:solidFill>
                </a:uFill>
                <a:hlinkClick r:id="rId2" invalidUrl="" action="" tgtFrame="" tooltip="" history="1" highlightClick="0" endSnd="0"/>
              </a:rPr>
              <a:t> ‘Best Paper’ at COGNITIVE 2015</a:t>
            </a:r>
          </a:p>
        </p:txBody>
      </p:sp>
      <p:sp>
        <p:nvSpPr>
          <p:cNvPr id="3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1" name="Image" descr="Image"/>
          <p:cNvPicPr>
            <a:picLocks noChangeAspect="1"/>
          </p:cNvPicPr>
          <p:nvPr/>
        </p:nvPicPr>
        <p:blipFill>
          <a:blip r:embed="rId3">
            <a:extLst/>
          </a:blip>
          <a:stretch>
            <a:fillRect/>
          </a:stretch>
        </p:blipFill>
        <p:spPr>
          <a:xfrm>
            <a:off x="1324897" y="2564456"/>
            <a:ext cx="6796330" cy="242386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itle 1"/>
          <p:cNvSpPr txBox="1"/>
          <p:nvPr>
            <p:ph type="title"/>
          </p:nvPr>
        </p:nvSpPr>
        <p:spPr>
          <a:xfrm>
            <a:off x="628650" y="432593"/>
            <a:ext cx="7886700" cy="994173"/>
          </a:xfrm>
          <a:prstGeom prst="rect">
            <a:avLst/>
          </a:prstGeom>
        </p:spPr>
        <p:txBody>
          <a:bodyPr/>
          <a:lstStyle>
            <a:lvl1pPr defTabSz="804672">
              <a:defRPr sz="3256"/>
            </a:lvl1pPr>
          </a:lstStyle>
          <a:p>
            <a:pPr/>
            <a:r>
              <a:t>Summary: speaker differences</a:t>
            </a:r>
          </a:p>
        </p:txBody>
      </p:sp>
      <p:sp>
        <p:nvSpPr>
          <p:cNvPr id="334" name="Content Placeholder 2"/>
          <p:cNvSpPr txBox="1"/>
          <p:nvPr>
            <p:ph type="body" idx="1"/>
          </p:nvPr>
        </p:nvSpPr>
        <p:spPr>
          <a:xfrm>
            <a:off x="425450" y="1563007"/>
            <a:ext cx="7886700" cy="4271587"/>
          </a:xfrm>
          <a:prstGeom prst="rect">
            <a:avLst/>
          </a:prstGeom>
        </p:spPr>
        <p:txBody>
          <a:bodyPr/>
          <a:lstStyle/>
          <a:p>
            <a:pPr lvl="1" marL="0" indent="457200">
              <a:lnSpc>
                <a:spcPct val="72000"/>
              </a:lnSpc>
              <a:spcBef>
                <a:spcPts val="500"/>
              </a:spcBef>
              <a:buSzTx/>
              <a:buNone/>
              <a:defRPr b="1" sz="2200"/>
            </a:pPr>
            <a:r>
              <a:t>When lying…</a:t>
            </a:r>
          </a:p>
          <a:p>
            <a:pPr lvl="1" marL="0" indent="457200">
              <a:lnSpc>
                <a:spcPct val="72000"/>
              </a:lnSpc>
              <a:spcBef>
                <a:spcPts val="500"/>
              </a:spcBef>
              <a:buSzTx/>
              <a:buNone/>
              <a:defRPr b="1" sz="2200"/>
            </a:pPr>
            <a:r>
              <a:rPr>
                <a:solidFill>
                  <a:schemeClr val="accent1"/>
                </a:solidFill>
              </a:rPr>
              <a:t>Male speakers</a:t>
            </a:r>
            <a:r>
              <a:rPr b="0"/>
              <a:t> </a:t>
            </a:r>
            <a:r>
              <a:rPr b="0"/>
              <a:t>increased pitch mean, had more false starts, used more past-tense words, increased the complexity of their answers. </a:t>
            </a:r>
            <a:endParaRPr b="0"/>
          </a:p>
          <a:p>
            <a:pPr lvl="1" marL="0" indent="457200">
              <a:lnSpc>
                <a:spcPct val="72000"/>
              </a:lnSpc>
              <a:spcBef>
                <a:spcPts val="500"/>
              </a:spcBef>
              <a:buSzTx/>
              <a:buNone/>
              <a:defRPr b="1" sz="2200"/>
            </a:pPr>
            <a:r>
              <a:rPr>
                <a:solidFill>
                  <a:schemeClr val="accent2"/>
                </a:solidFill>
              </a:rPr>
              <a:t>Female speakers</a:t>
            </a:r>
            <a:r>
              <a:rPr b="0"/>
              <a:t> increased intensity mean. </a:t>
            </a:r>
          </a:p>
          <a:p>
            <a:pPr lvl="1" marL="0" indent="457200">
              <a:lnSpc>
                <a:spcPct val="72000"/>
              </a:lnSpc>
              <a:spcBef>
                <a:spcPts val="500"/>
              </a:spcBef>
              <a:buSzTx/>
              <a:buNone/>
              <a:defRPr b="1" sz="2200"/>
            </a:pPr>
          </a:p>
          <a:p>
            <a:pPr lvl="1" marL="0" indent="457200">
              <a:lnSpc>
                <a:spcPct val="72000"/>
              </a:lnSpc>
              <a:spcBef>
                <a:spcPts val="500"/>
              </a:spcBef>
              <a:buSzTx/>
              <a:buNone/>
              <a:defRPr b="1" sz="2200"/>
            </a:pPr>
            <a:r>
              <a:rPr>
                <a:solidFill>
                  <a:schemeClr val="accent1"/>
                </a:solidFill>
              </a:rPr>
              <a:t>Native Mandarin speakers</a:t>
            </a:r>
            <a:r>
              <a:rPr b="0"/>
              <a:t> increased false starts and affirmative words.</a:t>
            </a:r>
            <a:endParaRPr b="0"/>
          </a:p>
          <a:p>
            <a:pPr lvl="1" marL="0" indent="457200">
              <a:lnSpc>
                <a:spcPct val="72000"/>
              </a:lnSpc>
              <a:spcBef>
                <a:spcPts val="500"/>
              </a:spcBef>
              <a:buSzTx/>
              <a:buNone/>
              <a:defRPr b="1" sz="2200"/>
            </a:pPr>
            <a:r>
              <a:rPr>
                <a:solidFill>
                  <a:schemeClr val="accent2"/>
                </a:solidFill>
              </a:rPr>
              <a:t>Native English speakers</a:t>
            </a:r>
            <a:r>
              <a:rPr b="0"/>
              <a:t> increased intensity mean, hedge phrases, third person pronouns, laughing, disfluencies.</a:t>
            </a:r>
          </a:p>
          <a:p>
            <a:pPr lvl="1" marL="0" indent="457200">
              <a:lnSpc>
                <a:spcPct val="72000"/>
              </a:lnSpc>
              <a:spcBef>
                <a:spcPts val="500"/>
              </a:spcBef>
              <a:buSzTx/>
              <a:buNone/>
              <a:defRPr b="1" sz="2200"/>
            </a:pPr>
          </a:p>
          <a:p>
            <a:pPr lvl="1" marL="0" indent="457200">
              <a:lnSpc>
                <a:spcPct val="72000"/>
              </a:lnSpc>
              <a:spcBef>
                <a:spcPts val="500"/>
              </a:spcBef>
              <a:buSzTx/>
              <a:buNone/>
              <a:defRPr b="1" sz="2200"/>
            </a:pPr>
            <a:r>
              <a:rPr>
                <a:solidFill>
                  <a:schemeClr val="accent1"/>
                </a:solidFill>
              </a:rPr>
              <a:t>Higher Neuroticism</a:t>
            </a:r>
            <a:r>
              <a:rPr b="0">
                <a:solidFill>
                  <a:schemeClr val="accent1"/>
                </a:solidFill>
              </a:rPr>
              <a:t> </a:t>
            </a:r>
            <a:r>
              <a:rPr b="0"/>
              <a:t>personalities</a:t>
            </a:r>
            <a:r>
              <a:rPr b="0"/>
              <a:t> resulted in increased max intensity and complexity. </a:t>
            </a:r>
          </a:p>
        </p:txBody>
      </p:sp>
      <p:sp>
        <p:nvSpPr>
          <p:cNvPr id="335" name="Slide Number Placeholder 3"/>
          <p:cNvSpPr txBox="1"/>
          <p:nvPr>
            <p:ph type="sldNum" sz="quarter" idx="2"/>
          </p:nvPr>
        </p:nvSpPr>
        <p:spPr>
          <a:xfrm>
            <a:off x="8274228" y="5638244"/>
            <a:ext cx="241122" cy="24638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Title 1"/>
          <p:cNvSpPr txBox="1"/>
          <p:nvPr>
            <p:ph type="title"/>
          </p:nvPr>
        </p:nvSpPr>
        <p:spPr>
          <a:prstGeom prst="rect">
            <a:avLst/>
          </a:prstGeom>
        </p:spPr>
        <p:txBody>
          <a:bodyPr/>
          <a:lstStyle/>
          <a:p>
            <a:pPr/>
            <a:r>
              <a:t>Code Sample: Deception Classification</a:t>
            </a:r>
          </a:p>
        </p:txBody>
      </p:sp>
      <p:sp>
        <p:nvSpPr>
          <p:cNvPr id="338" name="Content Placeholder 2"/>
          <p:cNvSpPr txBox="1"/>
          <p:nvPr>
            <p:ph type="body" idx="1"/>
          </p:nvPr>
        </p:nvSpPr>
        <p:spPr>
          <a:xfrm>
            <a:off x="457200" y="1600200"/>
            <a:ext cx="8229600" cy="4525963"/>
          </a:xfrm>
          <a:prstGeom prst="rect">
            <a:avLst/>
          </a:prstGeom>
        </p:spPr>
        <p:txBody>
          <a:bodyPr/>
          <a:lstStyle/>
          <a:p>
            <a:pPr marL="0" indent="0" defTabSz="301752">
              <a:spcBef>
                <a:spcPts val="400"/>
              </a:spcBef>
              <a:buSzTx/>
              <a:buFontTx/>
              <a:buNone/>
              <a:defRPr sz="1848"/>
            </a:pPr>
            <a:r>
              <a:t>Can we train a classifier to accurately discriminate lies from truth given question responses? </a:t>
            </a:r>
          </a:p>
          <a:p>
            <a:pPr marL="0" indent="0" defTabSz="301752">
              <a:spcBef>
                <a:spcPts val="400"/>
              </a:spcBef>
              <a:buSzTx/>
              <a:buFontTx/>
              <a:buNone/>
              <a:defRPr sz="1848"/>
            </a:pPr>
          </a:p>
          <a:p>
            <a:pPr marL="0" indent="0" defTabSz="301752">
              <a:spcBef>
                <a:spcPts val="400"/>
              </a:spcBef>
              <a:buSzTx/>
              <a:buFontTx/>
              <a:buNone/>
              <a:defRPr b="1" sz="1848"/>
            </a:pPr>
            <a:r>
              <a:rPr>
                <a:solidFill>
                  <a:schemeClr val="accent1"/>
                </a:solidFill>
              </a:rPr>
              <a:t>Classifiers</a:t>
            </a:r>
            <a:r>
              <a:t>: </a:t>
            </a:r>
          </a:p>
          <a:p>
            <a:pPr marL="226314" indent="-226314" defTabSz="301752">
              <a:spcBef>
                <a:spcPts val="400"/>
              </a:spcBef>
              <a:defRPr sz="1848"/>
            </a:pPr>
            <a:r>
              <a:t>Random Forest</a:t>
            </a:r>
          </a:p>
          <a:p>
            <a:pPr marL="226314" indent="-226314" defTabSz="301752">
              <a:spcBef>
                <a:spcPts val="400"/>
              </a:spcBef>
              <a:defRPr sz="1848"/>
            </a:pPr>
            <a:r>
              <a:t>SVMs</a:t>
            </a:r>
          </a:p>
          <a:p>
            <a:pPr marL="226314" indent="-226314" defTabSz="301752">
              <a:spcBef>
                <a:spcPts val="400"/>
              </a:spcBef>
              <a:defRPr sz="1848"/>
            </a:pPr>
            <a:r>
              <a:t>Logistic Regression</a:t>
            </a:r>
          </a:p>
          <a:p>
            <a:pPr marL="226314" indent="-226314" defTabSz="301752">
              <a:spcBef>
                <a:spcPts val="400"/>
              </a:spcBef>
              <a:defRPr sz="1848"/>
            </a:pPr>
            <a:r>
              <a:t>Naive Bayes</a:t>
            </a:r>
          </a:p>
          <a:p>
            <a:pPr marL="226314" indent="-226314" defTabSz="301752">
              <a:spcBef>
                <a:spcPts val="400"/>
              </a:spcBef>
              <a:defRPr sz="1848"/>
            </a:pPr>
          </a:p>
          <a:p>
            <a:pPr marL="0" indent="0" defTabSz="301752">
              <a:spcBef>
                <a:spcPts val="400"/>
              </a:spcBef>
              <a:buSzTx/>
              <a:buFontTx/>
              <a:buNone/>
              <a:defRPr b="1" sz="1848">
                <a:solidFill>
                  <a:schemeClr val="accent1"/>
                </a:solidFill>
              </a:defRPr>
            </a:pPr>
            <a:r>
              <a:t>Feature sets:</a:t>
            </a:r>
          </a:p>
          <a:p>
            <a:pPr marL="185286" indent="-185286" defTabSz="301752">
              <a:spcBef>
                <a:spcPts val="400"/>
              </a:spcBef>
              <a:buFontTx/>
              <a:defRPr sz="1848"/>
            </a:pPr>
            <a:r>
              <a:t>Acoustic</a:t>
            </a:r>
          </a:p>
          <a:p>
            <a:pPr marL="185286" indent="-185286" defTabSz="301752">
              <a:spcBef>
                <a:spcPts val="400"/>
              </a:spcBef>
              <a:buFontTx/>
              <a:defRPr sz="1848"/>
            </a:pPr>
            <a:r>
              <a:t>Lexical</a:t>
            </a:r>
          </a:p>
          <a:p>
            <a:pPr marL="185286" indent="-185286" defTabSz="301752">
              <a:spcBef>
                <a:spcPts val="400"/>
              </a:spcBef>
              <a:buFontTx/>
              <a:defRPr sz="1848"/>
            </a:pPr>
            <a:r>
              <a:t>Syntactic </a:t>
            </a:r>
          </a:p>
          <a:p>
            <a:pPr marL="185286" indent="-185286" defTabSz="301752">
              <a:spcBef>
                <a:spcPts val="400"/>
              </a:spcBef>
              <a:buFontTx/>
              <a:defRPr sz="1848"/>
            </a:pPr>
            <a:r>
              <a:t>Any combination of the above</a:t>
            </a:r>
          </a:p>
        </p:txBody>
      </p:sp>
      <p:sp>
        <p:nvSpPr>
          <p:cNvPr id="339" name="Slide Number Placeholder 3"/>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Run deception_classification.py script with desired arguments…"/>
          <p:cNvSpPr txBox="1"/>
          <p:nvPr>
            <p:ph type="body" idx="1"/>
          </p:nvPr>
        </p:nvSpPr>
        <p:spPr>
          <a:xfrm>
            <a:off x="457200" y="1004887"/>
            <a:ext cx="8229600" cy="5252741"/>
          </a:xfrm>
          <a:prstGeom prst="rect">
            <a:avLst/>
          </a:prstGeom>
        </p:spPr>
        <p:txBody>
          <a:bodyPr/>
          <a:lstStyle/>
          <a:p>
            <a:pPr marL="240029" indent="-240029" defTabSz="320039">
              <a:spcBef>
                <a:spcPts val="400"/>
              </a:spcBef>
              <a:defRPr sz="1960"/>
            </a:pPr>
            <a:r>
              <a:t>Run deception_classification.py script with desired arguments </a:t>
            </a:r>
          </a:p>
          <a:p>
            <a:pPr marL="0" indent="0" defTabSz="914400">
              <a:spcBef>
                <a:spcPts val="0"/>
              </a:spcBef>
              <a:buSzTx/>
              <a:buFontTx/>
              <a:buNone/>
              <a:tabLst>
                <a:tab pos="241300" algn="l"/>
                <a:tab pos="495300" algn="l"/>
                <a:tab pos="736600" algn="l"/>
                <a:tab pos="990600" algn="l"/>
                <a:tab pos="1231900" algn="l"/>
                <a:tab pos="1485900" algn="l"/>
                <a:tab pos="1739900" algn="l"/>
                <a:tab pos="1981200" algn="l"/>
                <a:tab pos="2235200" algn="l"/>
                <a:tab pos="2476500" algn="l"/>
                <a:tab pos="2730500" algn="l"/>
                <a:tab pos="2984500" algn="l"/>
              </a:tabLst>
              <a:defRPr sz="1260">
                <a:solidFill>
                  <a:srgbClr val="28FE14"/>
                </a:solidFill>
                <a:latin typeface="+mn-lt"/>
                <a:ea typeface="+mn-ea"/>
                <a:cs typeface="+mn-cs"/>
                <a:sym typeface="Andale Mono"/>
              </a:defRPr>
            </a:pPr>
            <a:r>
              <a:t>python3 deception_classification.py --seg question_chunk --features acoustic --clf lr --k 200 --sensitivity false --qnum false --interactions false --individual false --out classifier_test.csv</a:t>
            </a:r>
          </a:p>
          <a:p>
            <a:pPr marL="0" indent="0" defTabSz="914400">
              <a:spcBef>
                <a:spcPts val="0"/>
              </a:spcBef>
              <a:buSzTx/>
              <a:buFontTx/>
              <a:buNone/>
              <a:tabLst>
                <a:tab pos="241300" algn="l"/>
                <a:tab pos="495300" algn="l"/>
                <a:tab pos="736600" algn="l"/>
                <a:tab pos="990600" algn="l"/>
                <a:tab pos="1231900" algn="l"/>
                <a:tab pos="1485900" algn="l"/>
                <a:tab pos="1739900" algn="l"/>
                <a:tab pos="1981200" algn="l"/>
                <a:tab pos="2235200" algn="l"/>
                <a:tab pos="2476500" algn="l"/>
                <a:tab pos="2730500" algn="l"/>
                <a:tab pos="2984500" algn="l"/>
              </a:tabLst>
              <a:defRPr sz="980">
                <a:solidFill>
                  <a:srgbClr val="28FE14"/>
                </a:solidFill>
                <a:latin typeface="+mn-lt"/>
                <a:ea typeface="+mn-ea"/>
                <a:cs typeface="+mn-cs"/>
                <a:sym typeface="Andale Mono"/>
              </a:defRPr>
            </a:pPr>
          </a:p>
          <a:p>
            <a:pPr marL="0" indent="0" defTabSz="320039">
              <a:spcBef>
                <a:spcPts val="400"/>
              </a:spcBef>
              <a:buSzTx/>
              <a:buFontTx/>
              <a:buNone/>
              <a:defRPr sz="1960"/>
            </a:pPr>
            <a:r>
              <a:rPr>
                <a:solidFill>
                  <a:schemeClr val="accent1"/>
                </a:solidFill>
              </a:rPr>
              <a:t>Main()</a:t>
            </a:r>
            <a:r>
              <a:t> function calls upon:</a:t>
            </a:r>
          </a:p>
          <a:p>
            <a:pPr marL="196515" indent="-196515" defTabSz="320039">
              <a:spcBef>
                <a:spcPts val="400"/>
              </a:spcBef>
              <a:buFontTx/>
              <a:defRPr sz="1960"/>
            </a:pPr>
            <a:r>
              <a:rPr>
                <a:solidFill>
                  <a:schemeClr val="accent1"/>
                </a:solidFill>
              </a:rPr>
              <a:t>get_features_from_set</a:t>
            </a:r>
            <a:r>
              <a:t> (…) : compiles a list of features out of the possible sets, prints</a:t>
            </a:r>
          </a:p>
          <a:p>
            <a:pPr marL="0" indent="0" defTabSz="914400">
              <a:spcBef>
                <a:spcPts val="0"/>
              </a:spcBef>
              <a:buSzTx/>
              <a:buFontTx/>
              <a:buNone/>
              <a:tabLst>
                <a:tab pos="241300" algn="l"/>
                <a:tab pos="495300" algn="l"/>
                <a:tab pos="736600" algn="l"/>
                <a:tab pos="990600" algn="l"/>
                <a:tab pos="1231900" algn="l"/>
                <a:tab pos="1485900" algn="l"/>
                <a:tab pos="1739900" algn="l"/>
                <a:tab pos="1981200" algn="l"/>
                <a:tab pos="2235200" algn="l"/>
                <a:tab pos="2476500" algn="l"/>
                <a:tab pos="2730500" algn="l"/>
                <a:tab pos="2984500" algn="l"/>
              </a:tabLst>
              <a:defRPr sz="1260">
                <a:solidFill>
                  <a:srgbClr val="28FE14"/>
                </a:solidFill>
                <a:latin typeface="+mn-lt"/>
                <a:ea typeface="+mn-ea"/>
                <a:cs typeface="+mn-cs"/>
                <a:sym typeface="Andale Mono"/>
              </a:defRPr>
            </a:pPr>
            <a:r>
              <a:t>using the following features: ['IS09', 'praat15']</a:t>
            </a:r>
          </a:p>
          <a:p>
            <a:pPr marL="196515" indent="-196515" defTabSz="320039">
              <a:spcBef>
                <a:spcPts val="400"/>
              </a:spcBef>
              <a:buFontTx/>
              <a:defRPr sz="1960"/>
            </a:pPr>
            <a:r>
              <a:rPr>
                <a:solidFill>
                  <a:schemeClr val="accent1"/>
                </a:solidFill>
              </a:rPr>
              <a:t>load_features(…)</a:t>
            </a:r>
            <a:r>
              <a:t> : opens pickled (compressed) dictionary of requested features</a:t>
            </a:r>
          </a:p>
          <a:p>
            <a:pPr marL="196515" indent="-196515" defTabSz="320039">
              <a:spcBef>
                <a:spcPts val="400"/>
              </a:spcBef>
              <a:buFontTx/>
              <a:defRPr sz="1960"/>
            </a:pPr>
            <a:r>
              <a:rPr>
                <a:solidFill>
                  <a:schemeClr val="accent1"/>
                </a:solidFill>
              </a:rPr>
              <a:t>read_folds (…)</a:t>
            </a:r>
            <a:r>
              <a:t>: reads and returns 10 splits of the data for use in cross-validation, ensures </a:t>
            </a:r>
            <a:r>
              <a:rPr u="sng"/>
              <a:t>no repetition in sampling</a:t>
            </a:r>
          </a:p>
          <a:p>
            <a:pPr marL="196515" indent="-196515" defTabSz="320039">
              <a:spcBef>
                <a:spcPts val="400"/>
              </a:spcBef>
              <a:buFontTx/>
              <a:defRPr sz="1960"/>
            </a:pPr>
            <a:r>
              <a:rPr>
                <a:solidFill>
                  <a:schemeClr val="accent1"/>
                </a:solidFill>
              </a:rPr>
              <a:t>get_folds_features(…)</a:t>
            </a:r>
            <a:r>
              <a:t>: returns nested list of 10 pair values (</a:t>
            </a:r>
            <a:r>
              <a:rPr>
                <a:solidFill>
                  <a:schemeClr val="accent2"/>
                </a:solidFill>
              </a:rPr>
              <a:t>features</a:t>
            </a:r>
            <a:r>
              <a:t>, </a:t>
            </a:r>
            <a:r>
              <a:rPr>
                <a:solidFill>
                  <a:schemeClr val="accent2"/>
                </a:solidFill>
              </a:rPr>
              <a:t>fold_labels</a:t>
            </a:r>
            <a:r>
              <a:t>)  </a:t>
            </a:r>
          </a:p>
          <a:p>
            <a:pPr lvl="1" marL="463215" indent="-196515" defTabSz="320039">
              <a:spcBef>
                <a:spcPts val="400"/>
              </a:spcBef>
              <a:buFontTx/>
              <a:buChar char="•"/>
              <a:defRPr sz="1960"/>
            </a:pPr>
            <a:r>
              <a:rPr>
                <a:solidFill>
                  <a:schemeClr val="accent2"/>
                </a:solidFill>
              </a:rPr>
              <a:t>features</a:t>
            </a:r>
            <a:r>
              <a:t> = matrix, size= num_segments x num_features</a:t>
            </a:r>
          </a:p>
          <a:p>
            <a:pPr marL="0" indent="0" defTabSz="914400">
              <a:spcBef>
                <a:spcPts val="0"/>
              </a:spcBef>
              <a:buSzTx/>
              <a:buFontTx/>
              <a:buNone/>
              <a:tabLst>
                <a:tab pos="241300" algn="l"/>
                <a:tab pos="495300" algn="l"/>
                <a:tab pos="736600" algn="l"/>
                <a:tab pos="990600" algn="l"/>
                <a:tab pos="1231900" algn="l"/>
                <a:tab pos="1485900" algn="l"/>
                <a:tab pos="1739900" algn="l"/>
                <a:tab pos="1981200" algn="l"/>
                <a:tab pos="2235200" algn="l"/>
                <a:tab pos="2476500" algn="l"/>
                <a:tab pos="2730500" algn="l"/>
                <a:tab pos="2984500" algn="l"/>
              </a:tabLst>
              <a:defRPr sz="1260">
                <a:solidFill>
                  <a:srgbClr val="28FE14"/>
                </a:solidFill>
                <a:latin typeface="+mn-lt"/>
                <a:ea typeface="+mn-ea"/>
                <a:cs typeface="+mn-cs"/>
                <a:sym typeface="Andale Mono"/>
              </a:defRPr>
            </a:pPr>
            <a:r>
              <a:t>(761, 399)</a:t>
            </a:r>
          </a:p>
          <a:p>
            <a:pPr lvl="1" marL="463215" indent="-196515" defTabSz="320039">
              <a:spcBef>
                <a:spcPts val="400"/>
              </a:spcBef>
              <a:buFontTx/>
              <a:buChar char="•"/>
              <a:defRPr sz="1960"/>
            </a:pPr>
            <a:r>
              <a:rPr>
                <a:solidFill>
                  <a:schemeClr val="accent2"/>
                </a:solidFill>
              </a:rPr>
              <a:t>fold_labels</a:t>
            </a:r>
            <a:r>
              <a:t> = vector of size= num_segments with truth values</a:t>
            </a:r>
          </a:p>
        </p:txBody>
      </p:sp>
      <p:sp>
        <p:nvSpPr>
          <p:cNvPr id="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elect_features(folds_features, k) : select best k features…"/>
          <p:cNvSpPr txBox="1"/>
          <p:nvPr>
            <p:ph type="body" idx="1"/>
          </p:nvPr>
        </p:nvSpPr>
        <p:spPr>
          <a:xfrm>
            <a:off x="330200" y="624904"/>
            <a:ext cx="8229600" cy="5608192"/>
          </a:xfrm>
          <a:prstGeom prst="rect">
            <a:avLst/>
          </a:prstGeom>
        </p:spPr>
        <p:txBody>
          <a:bodyPr/>
          <a:lstStyle/>
          <a:p>
            <a:pPr marL="281177" indent="-281177" defTabSz="374904">
              <a:spcBef>
                <a:spcPts val="500"/>
              </a:spcBef>
              <a:defRPr sz="2296"/>
            </a:pPr>
            <a:r>
              <a:rPr>
                <a:solidFill>
                  <a:schemeClr val="accent1"/>
                </a:solidFill>
              </a:rPr>
              <a:t>select_features(folds_features, k)</a:t>
            </a:r>
            <a:r>
              <a:t> : select best k features</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selecting 200 best features</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(200,)</a:t>
            </a:r>
          </a:p>
          <a:p>
            <a:pPr marL="230204" indent="-230204" defTabSz="374904">
              <a:spcBef>
                <a:spcPts val="500"/>
              </a:spcBef>
              <a:buFontTx/>
              <a:defRPr sz="2296"/>
            </a:pPr>
            <a:r>
              <a:t> </a:t>
            </a:r>
            <a:r>
              <a:rPr>
                <a:solidFill>
                  <a:schemeClr val="accent1"/>
                </a:solidFill>
              </a:rPr>
              <a:t>cross_validation(…) </a:t>
            </a:r>
            <a:r>
              <a:t>: perform classification, print progress, return metrics</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-&gt;training model - 10 fold cross validation</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(7011, 200)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(6989, 200)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(6984, 200)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(6998, 200)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(7009, 200)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(6991, 200)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(6976, 200)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(7006, 200)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(6993, 200)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(6991, 200)</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acc 58.180476815 0.0151654869003</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precision_f 57.9414258147 0.0145717182755</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precision_t 58.4406538217 0.0160008723263</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recall_f 59.6980945175 0.0183864165976</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recall_t 56.6619035292 0.0178898000533</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f1_f 58.8012746247 0.0155186524581</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f1_t 57.5317353818 0.0159611604482</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avg_p 58.1910398182 0.0152059538407</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avg_r 58.1799990233 0.0151700327284</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r>
              <a:t>avg_f 58.1665050032 0.0151576130228</a:t>
            </a:r>
          </a:p>
          <a:p>
            <a:pPr marL="0" indent="0" defTabSz="914400">
              <a:spcBef>
                <a:spcPts val="0"/>
              </a:spcBef>
              <a:buSzTx/>
              <a:buFont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148">
                <a:solidFill>
                  <a:srgbClr val="28FE14"/>
                </a:solidFill>
                <a:latin typeface="+mn-lt"/>
                <a:ea typeface="+mn-ea"/>
                <a:cs typeface="+mn-cs"/>
                <a:sym typeface="Andale Mono"/>
              </a:defRPr>
            </a:pPr>
          </a:p>
          <a:p>
            <a:pPr marL="230204" indent="-230204" defTabSz="374904">
              <a:spcBef>
                <a:spcPts val="500"/>
              </a:spcBef>
              <a:buFontTx/>
              <a:defRPr sz="2296"/>
            </a:pPr>
            <a:r>
              <a:rPr>
                <a:solidFill>
                  <a:schemeClr val="accent1"/>
                </a:solidFill>
              </a:rPr>
              <a:t>write_results(…)</a:t>
            </a:r>
            <a:r>
              <a:t>: outputs results to CSV file</a:t>
            </a:r>
          </a:p>
        </p:txBody>
      </p:sp>
      <p:sp>
        <p:nvSpPr>
          <p:cNvPr id="3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prstGeom prst="rect">
            <a:avLst/>
          </a:prstGeom>
        </p:spPr>
        <p:txBody>
          <a:bodyPr/>
          <a:lstStyle/>
          <a:p>
            <a:pPr/>
            <a:r>
              <a:t>How Do Our Classifiers Compare to Humans?</a:t>
            </a:r>
          </a:p>
        </p:txBody>
      </p:sp>
      <p:sp>
        <p:nvSpPr>
          <p:cNvPr id="348" name="Content Placeholder 2"/>
          <p:cNvSpPr txBox="1"/>
          <p:nvPr>
            <p:ph type="body" idx="1"/>
          </p:nvPr>
        </p:nvSpPr>
        <p:spPr>
          <a:xfrm>
            <a:off x="457200" y="1600200"/>
            <a:ext cx="8229600" cy="4525963"/>
          </a:xfrm>
          <a:prstGeom prst="rect">
            <a:avLst/>
          </a:prstGeom>
        </p:spPr>
        <p:txBody>
          <a:bodyPr/>
          <a:lstStyle/>
          <a:p>
            <a:pPr marL="264032" indent="-264032" defTabSz="352043">
              <a:spcBef>
                <a:spcPts val="500"/>
              </a:spcBef>
              <a:defRPr sz="2156"/>
            </a:pPr>
            <a:r>
              <a:t>Best Method : </a:t>
            </a:r>
            <a:r>
              <a:rPr b="1">
                <a:solidFill>
                  <a:schemeClr val="accent2"/>
                </a:solidFill>
              </a:rPr>
              <a:t>69.81%</a:t>
            </a:r>
            <a:r>
              <a:t> accuracy</a:t>
            </a:r>
          </a:p>
          <a:p>
            <a:pPr lvl="1" marL="486376" indent="-193006" defTabSz="352043">
              <a:lnSpc>
                <a:spcPct val="90000"/>
              </a:lnSpc>
              <a:spcBef>
                <a:spcPts val="400"/>
              </a:spcBef>
              <a:buFontTx/>
              <a:buChar char="•"/>
              <a:defRPr sz="1925"/>
            </a:pPr>
            <a:r>
              <a:t>Classifier: </a:t>
            </a:r>
            <a:r>
              <a:rPr>
                <a:solidFill>
                  <a:schemeClr val="accent2"/>
                </a:solidFill>
              </a:rPr>
              <a:t>Naïve Bayes</a:t>
            </a:r>
            <a:endParaRPr>
              <a:solidFill>
                <a:schemeClr val="accent2"/>
              </a:solidFill>
            </a:endParaRPr>
          </a:p>
          <a:p>
            <a:pPr lvl="1" marL="486376" indent="-193006" defTabSz="352043">
              <a:lnSpc>
                <a:spcPct val="90000"/>
              </a:lnSpc>
              <a:spcBef>
                <a:spcPts val="400"/>
              </a:spcBef>
              <a:buFontTx/>
              <a:buChar char="•"/>
              <a:defRPr sz="1925"/>
            </a:pPr>
            <a:r>
              <a:t>Features: </a:t>
            </a:r>
            <a:r>
              <a:rPr>
                <a:solidFill>
                  <a:schemeClr val="accent2"/>
                </a:solidFill>
              </a:rPr>
              <a:t>lexical + syntactic</a:t>
            </a:r>
          </a:p>
          <a:p>
            <a:pPr lvl="1" marL="486376" indent="-193006" defTabSz="352043">
              <a:lnSpc>
                <a:spcPct val="90000"/>
              </a:lnSpc>
              <a:spcBef>
                <a:spcPts val="400"/>
              </a:spcBef>
              <a:buFontTx/>
              <a:buChar char="•"/>
              <a:defRPr sz="1925"/>
            </a:pPr>
            <a:r>
              <a:t>k: </a:t>
            </a:r>
            <a:r>
              <a:rPr>
                <a:solidFill>
                  <a:schemeClr val="accent2"/>
                </a:solidFill>
              </a:rPr>
              <a:t>5000 </a:t>
            </a:r>
          </a:p>
          <a:p>
            <a:pPr lvl="1" marL="572071" indent="-220027" defTabSz="352043">
              <a:lnSpc>
                <a:spcPct val="90000"/>
              </a:lnSpc>
              <a:spcBef>
                <a:spcPts val="400"/>
              </a:spcBef>
              <a:buFontTx/>
              <a:buChar char="▪"/>
              <a:defRPr sz="1925"/>
            </a:pPr>
          </a:p>
          <a:p>
            <a:pPr marL="193006" indent="-193006" defTabSz="352043">
              <a:lnSpc>
                <a:spcPct val="90000"/>
              </a:lnSpc>
              <a:spcBef>
                <a:spcPts val="400"/>
              </a:spcBef>
              <a:buFontTx/>
              <a:defRPr sz="1925"/>
            </a:pPr>
            <a:r>
              <a:t>Corpus Baseline: 50.00 (balanced)</a:t>
            </a:r>
          </a:p>
          <a:p>
            <a:pPr marL="264032" indent="-264032" defTabSz="352043">
              <a:spcBef>
                <a:spcPts val="500"/>
              </a:spcBef>
              <a:defRPr sz="2156"/>
            </a:pPr>
            <a:r>
              <a:t>Human vs. </a:t>
            </a:r>
            <a:r>
              <a:rPr>
                <a:solidFill>
                  <a:schemeClr val="accent2"/>
                </a:solidFill>
              </a:rPr>
              <a:t>ML</a:t>
            </a:r>
            <a:r>
              <a:t> Performance: </a:t>
            </a:r>
          </a:p>
          <a:p>
            <a:pPr lvl="1" marL="572071" indent="-220027" defTabSz="352043">
              <a:spcBef>
                <a:spcPts val="500"/>
              </a:spcBef>
              <a:defRPr sz="2156"/>
            </a:pPr>
            <a:r>
              <a:t>Accuracy: 56.75%/</a:t>
            </a:r>
            <a:r>
              <a:rPr>
                <a:solidFill>
                  <a:schemeClr val="accent2"/>
                </a:solidFill>
              </a:rPr>
              <a:t> 69.81%</a:t>
            </a:r>
            <a:endParaRPr>
              <a:solidFill>
                <a:schemeClr val="accent2"/>
              </a:solidFill>
            </a:endParaRPr>
          </a:p>
          <a:p>
            <a:pPr lvl="1" marL="572071" indent="-220027" defTabSz="352043">
              <a:spcBef>
                <a:spcPts val="500"/>
              </a:spcBef>
              <a:defRPr sz="2156"/>
            </a:pPr>
            <a:r>
              <a:t>F1: 46.50% / </a:t>
            </a:r>
            <a:r>
              <a:rPr>
                <a:solidFill>
                  <a:schemeClr val="accent2"/>
                </a:solidFill>
              </a:rPr>
              <a:t>69.80%</a:t>
            </a:r>
            <a:r>
              <a:rPr sz="1848">
                <a:solidFill>
                  <a:schemeClr val="accent2"/>
                </a:solidFill>
              </a:rPr>
              <a:t>   </a:t>
            </a:r>
            <a:r>
              <a:rPr i="1" sz="1848"/>
              <a:t>( F1=                               )</a:t>
            </a:r>
            <a:endParaRPr sz="1848">
              <a:solidFill>
                <a:srgbClr val="FF0000"/>
              </a:solidFill>
            </a:endParaRPr>
          </a:p>
          <a:p>
            <a:pPr lvl="1" marL="572071" indent="-220027" defTabSz="352043">
              <a:spcBef>
                <a:spcPts val="500"/>
              </a:spcBef>
              <a:defRPr sz="2156"/>
            </a:pPr>
            <a:endParaRPr>
              <a:solidFill>
                <a:srgbClr val="FF0000"/>
              </a:solidFill>
            </a:endParaRPr>
          </a:p>
          <a:p>
            <a:pPr marL="216167" indent="-216167" defTabSz="352043">
              <a:spcBef>
                <a:spcPts val="500"/>
              </a:spcBef>
              <a:buFontTx/>
              <a:defRPr sz="2156"/>
            </a:pPr>
            <a:r>
              <a:t>Recall:</a:t>
            </a:r>
            <a:r>
              <a:rPr>
                <a:solidFill>
                  <a:srgbClr val="FF0000"/>
                </a:solidFill>
              </a:rPr>
              <a:t> </a:t>
            </a:r>
            <a:r>
              <a:t>Humans are poor at recognizing deception cues— law enforcement agents correctly identify truthfulness at most </a:t>
            </a:r>
            <a:r>
              <a:rPr b="1" sz="2079">
                <a:solidFill>
                  <a:schemeClr val="accent2"/>
                </a:solidFill>
                <a:latin typeface="Times New Roman"/>
                <a:ea typeface="Times New Roman"/>
                <a:cs typeface="Times New Roman"/>
                <a:sym typeface="Times New Roman"/>
              </a:rPr>
              <a:t>64.12%</a:t>
            </a:r>
            <a:r>
              <a:rPr b="1" sz="2079">
                <a:solidFill>
                  <a:srgbClr val="FF2600"/>
                </a:solidFill>
                <a:latin typeface="Times New Roman"/>
                <a:ea typeface="Times New Roman"/>
                <a:cs typeface="Times New Roman"/>
                <a:sym typeface="Times New Roman"/>
              </a:rPr>
              <a:t>  </a:t>
            </a:r>
            <a:r>
              <a:rPr sz="2079">
                <a:latin typeface="Times New Roman"/>
                <a:ea typeface="Times New Roman"/>
                <a:cs typeface="Times New Roman"/>
                <a:sym typeface="Times New Roman"/>
              </a:rPr>
              <a:t>(Aamodt &amp; Mitchell 2004 Meta-Study) </a:t>
            </a:r>
          </a:p>
        </p:txBody>
      </p:sp>
      <p:sp>
        <p:nvSpPr>
          <p:cNvPr id="349" name="Slide Number Placeholder 3"/>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0" name="Picture 4" descr="Picture 4"/>
          <p:cNvPicPr>
            <a:picLocks noChangeAspect="1"/>
          </p:cNvPicPr>
          <p:nvPr/>
        </p:nvPicPr>
        <p:blipFill>
          <a:blip r:embed="rId3">
            <a:extLst/>
          </a:blip>
          <a:stretch>
            <a:fillRect/>
          </a:stretch>
        </p:blipFill>
        <p:spPr>
          <a:xfrm>
            <a:off x="4488536" y="4192927"/>
            <a:ext cx="2013112" cy="688244"/>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How Is the Classifier Making its Decisions?"/>
          <p:cNvSpPr txBox="1"/>
          <p:nvPr>
            <p:ph type="title"/>
          </p:nvPr>
        </p:nvSpPr>
        <p:spPr>
          <a:prstGeom prst="rect">
            <a:avLst/>
          </a:prstGeom>
        </p:spPr>
        <p:txBody>
          <a:bodyPr/>
          <a:lstStyle/>
          <a:p>
            <a:pPr/>
            <a:r>
              <a:t>How Is the Classifier Making its Decisions?</a:t>
            </a:r>
          </a:p>
        </p:txBody>
      </p:sp>
      <p:sp>
        <p:nvSpPr>
          <p:cNvPr id="355" name="Body"/>
          <p:cNvSpPr txBox="1"/>
          <p:nvPr>
            <p:ph type="body" idx="1"/>
          </p:nvPr>
        </p:nvSpPr>
        <p:spPr>
          <a:prstGeom prst="rect">
            <a:avLst/>
          </a:prstGeom>
        </p:spPr>
        <p:txBody>
          <a:bodyPr/>
          <a:lstStyle/>
          <a:p>
            <a:pPr/>
          </a:p>
        </p:txBody>
      </p:sp>
      <p:sp>
        <p:nvSpPr>
          <p:cNvPr id="3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7" name="Image" descr="Image"/>
          <p:cNvPicPr>
            <a:picLocks noChangeAspect="1"/>
          </p:cNvPicPr>
          <p:nvPr/>
        </p:nvPicPr>
        <p:blipFill>
          <a:blip r:embed="rId2">
            <a:extLst/>
          </a:blip>
          <a:stretch>
            <a:fillRect/>
          </a:stretch>
        </p:blipFill>
        <p:spPr>
          <a:xfrm>
            <a:off x="520700" y="1707169"/>
            <a:ext cx="7721521" cy="4713662"/>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Title 1"/>
          <p:cNvSpPr txBox="1"/>
          <p:nvPr>
            <p:ph type="title"/>
          </p:nvPr>
        </p:nvSpPr>
        <p:spPr>
          <a:prstGeom prst="rect">
            <a:avLst/>
          </a:prstGeom>
        </p:spPr>
        <p:txBody>
          <a:bodyPr/>
          <a:lstStyle/>
          <a:p>
            <a:pPr/>
            <a:r>
              <a:t>When are Machines Better (or Worse) than Humans?</a:t>
            </a:r>
          </a:p>
        </p:txBody>
      </p:sp>
      <p:sp>
        <p:nvSpPr>
          <p:cNvPr id="360" name="Content Placeholder 2"/>
          <p:cNvSpPr txBox="1"/>
          <p:nvPr>
            <p:ph type="body" idx="1"/>
          </p:nvPr>
        </p:nvSpPr>
        <p:spPr>
          <a:xfrm>
            <a:off x="457200" y="1600200"/>
            <a:ext cx="8229600" cy="4525963"/>
          </a:xfrm>
          <a:prstGeom prst="rect">
            <a:avLst/>
          </a:prstGeom>
        </p:spPr>
        <p:txBody>
          <a:bodyPr/>
          <a:lstStyle/>
          <a:p>
            <a:pPr>
              <a:buFontTx/>
              <a:buChar char="▪"/>
            </a:pPr>
            <a:r>
              <a:t>Are </a:t>
            </a:r>
            <a:r>
              <a:rPr b="1" i="1">
                <a:solidFill>
                  <a:schemeClr val="accent1"/>
                </a:solidFill>
              </a:rPr>
              <a:t>particular question types </a:t>
            </a:r>
            <a:r>
              <a:t>more difficult to judge than others?</a:t>
            </a:r>
          </a:p>
          <a:p>
            <a:pPr>
              <a:buFontTx/>
              <a:buChar char="▪"/>
              <a:defRPr b="1" i="1">
                <a:solidFill>
                  <a:schemeClr val="accent1"/>
                </a:solidFill>
              </a:defRPr>
            </a:pPr>
            <a:r>
              <a:t>Does this differ for humans and machines?</a:t>
            </a:r>
          </a:p>
        </p:txBody>
      </p:sp>
      <p:sp>
        <p:nvSpPr>
          <p:cNvPr id="361" name="Slide Number Placeholder 3"/>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5" name="Title 1"/>
          <p:cNvSpPr txBox="1"/>
          <p:nvPr>
            <p:ph type="title"/>
          </p:nvPr>
        </p:nvSpPr>
        <p:spPr>
          <a:prstGeom prst="rect">
            <a:avLst/>
          </a:prstGeom>
        </p:spPr>
        <p:txBody>
          <a:bodyPr/>
          <a:lstStyle/>
          <a:p>
            <a:pPr/>
            <a:r>
              <a:t>Findings</a:t>
            </a:r>
          </a:p>
        </p:txBody>
      </p:sp>
      <p:sp>
        <p:nvSpPr>
          <p:cNvPr id="366" name="Content Placeholder 2"/>
          <p:cNvSpPr txBox="1"/>
          <p:nvPr>
            <p:ph type="body" idx="1"/>
          </p:nvPr>
        </p:nvSpPr>
        <p:spPr>
          <a:xfrm>
            <a:off x="457200" y="1600200"/>
            <a:ext cx="8229600" cy="4525963"/>
          </a:xfrm>
          <a:prstGeom prst="rect">
            <a:avLst/>
          </a:prstGeom>
        </p:spPr>
        <p:txBody>
          <a:bodyPr/>
          <a:lstStyle/>
          <a:p>
            <a:pPr marL="325754" indent="-325754" defTabSz="434340">
              <a:lnSpc>
                <a:spcPct val="90000"/>
              </a:lnSpc>
              <a:defRPr b="1" i="1" sz="2660">
                <a:solidFill>
                  <a:schemeClr val="accent1"/>
                </a:solidFill>
              </a:defRPr>
            </a:pPr>
            <a:r>
              <a:t>No correlation </a:t>
            </a:r>
            <a:r>
              <a:rPr b="0" i="0">
                <a:solidFill>
                  <a:srgbClr val="000000"/>
                </a:solidFill>
              </a:rPr>
              <a:t>between humans and classifiers in </a:t>
            </a:r>
            <a:r>
              <a:rPr>
                <a:solidFill>
                  <a:schemeClr val="accent2"/>
                </a:solidFill>
              </a:rPr>
              <a:t>which</a:t>
            </a:r>
            <a:r>
              <a:rPr b="0" i="0">
                <a:solidFill>
                  <a:srgbClr val="000000"/>
                </a:solidFill>
              </a:rPr>
              <a:t> </a:t>
            </a:r>
            <a:r>
              <a:rPr>
                <a:solidFill>
                  <a:schemeClr val="accent2"/>
                </a:solidFill>
              </a:rPr>
              <a:t>speakers are easy or difficult to judge </a:t>
            </a:r>
            <a:r>
              <a:rPr b="0" i="0">
                <a:solidFill>
                  <a:srgbClr val="000000"/>
                </a:solidFill>
              </a:rPr>
              <a:t>–</a:t>
            </a:r>
            <a:r>
              <a:rPr b="0" i="0">
                <a:solidFill>
                  <a:srgbClr val="000000"/>
                </a:solidFill>
              </a:rPr>
              <a:t> here classifiers and humans differ </a:t>
            </a:r>
            <a:endParaRPr b="0" i="0">
              <a:solidFill>
                <a:srgbClr val="000000"/>
              </a:solidFill>
            </a:endParaRPr>
          </a:p>
          <a:p>
            <a:pPr marL="325754" indent="-325754" defTabSz="434340">
              <a:lnSpc>
                <a:spcPct val="90000"/>
              </a:lnSpc>
              <a:defRPr b="1" i="1" sz="2660">
                <a:solidFill>
                  <a:schemeClr val="accent1"/>
                </a:solidFill>
              </a:defRPr>
            </a:pPr>
            <a:r>
              <a:t>No difference between humans and classifiers in judging gender or native language groups </a:t>
            </a:r>
            <a:r>
              <a:rPr b="0" i="0">
                <a:solidFill>
                  <a:srgbClr val="000000"/>
                </a:solidFill>
              </a:rPr>
              <a:t>although classifier much better at judging speakers who scored </a:t>
            </a:r>
            <a:r>
              <a:rPr>
                <a:solidFill>
                  <a:schemeClr val="accent2"/>
                </a:solidFill>
              </a:rPr>
              <a:t>low in Conscientiousness (NEO-FFI)</a:t>
            </a:r>
            <a:endParaRPr>
              <a:solidFill>
                <a:schemeClr val="accent2"/>
              </a:solidFill>
            </a:endParaRPr>
          </a:p>
          <a:p>
            <a:pPr marL="325754" indent="-325754" defTabSz="434340">
              <a:lnSpc>
                <a:spcPct val="90000"/>
              </a:lnSpc>
              <a:defRPr b="1" i="1" sz="2660">
                <a:solidFill>
                  <a:schemeClr val="accent1"/>
                </a:solidFill>
              </a:defRPr>
            </a:pPr>
            <a:r>
              <a:rPr b="0" i="0">
                <a:solidFill>
                  <a:srgbClr val="000000"/>
                </a:solidFill>
              </a:rPr>
              <a:t>Both humans and classifiers judged</a:t>
            </a:r>
            <a:r>
              <a:t> longer responses as lies </a:t>
            </a:r>
            <a:r>
              <a:rPr b="0" i="0">
                <a:solidFill>
                  <a:srgbClr val="000000"/>
                </a:solidFill>
              </a:rPr>
              <a:t>and</a:t>
            </a:r>
            <a:r>
              <a:t> shorter ones as truthful </a:t>
            </a:r>
            <a:r>
              <a:rPr b="0" i="0">
                <a:solidFill>
                  <a:srgbClr val="000000"/>
                </a:solidFill>
              </a:rPr>
              <a:t>and </a:t>
            </a:r>
            <a:r>
              <a:rPr b="0" i="0">
                <a:solidFill>
                  <a:srgbClr val="000000"/>
                </a:solidFill>
              </a:rPr>
              <a:t>both found most of the same questions easy or hard to judge</a:t>
            </a:r>
          </a:p>
        </p:txBody>
      </p:sp>
      <p:sp>
        <p:nvSpPr>
          <p:cNvPr id="367"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Rectangle 2"/>
          <p:cNvSpPr txBox="1"/>
          <p:nvPr>
            <p:ph type="title"/>
          </p:nvPr>
        </p:nvSpPr>
        <p:spPr>
          <a:xfrm>
            <a:off x="609600" y="582399"/>
            <a:ext cx="7772400" cy="804865"/>
          </a:xfrm>
          <a:prstGeom prst="rect">
            <a:avLst/>
          </a:prstGeom>
        </p:spPr>
        <p:txBody>
          <a:bodyPr/>
          <a:lstStyle/>
          <a:p>
            <a:pPr defTabSz="406908">
              <a:spcBef>
                <a:spcPts val="500"/>
              </a:spcBef>
              <a:defRPr sz="2492"/>
            </a:pPr>
            <a:r>
              <a:t>Humans are very poor at Recognizing Deception Cues </a:t>
            </a:r>
            <a:r>
              <a:rPr sz="2403">
                <a:latin typeface="Times New Roman"/>
                <a:ea typeface="Times New Roman"/>
                <a:cs typeface="Times New Roman"/>
                <a:sym typeface="Times New Roman"/>
              </a:rPr>
              <a:t>(Aamodt &amp; Mitchell 2004 Meta-Study) </a:t>
            </a:r>
          </a:p>
        </p:txBody>
      </p:sp>
      <p:sp>
        <p:nvSpPr>
          <p:cNvPr id="135" name="Rectangle 6"/>
          <p:cNvSpPr txBox="1"/>
          <p:nvPr>
            <p:ph type="sldNum" sz="quarter" idx="2"/>
          </p:nvPr>
        </p:nvSpPr>
        <p:spPr>
          <a:xfrm>
            <a:off x="8502739" y="6404292"/>
            <a:ext cx="184061"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36" name="Group 3"/>
          <p:cNvGraphicFramePr/>
          <p:nvPr/>
        </p:nvGraphicFramePr>
        <p:xfrm>
          <a:off x="1261638" y="1674813"/>
          <a:ext cx="6634165" cy="452278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965325"/>
                <a:gridCol w="1303338"/>
                <a:gridCol w="1604962"/>
                <a:gridCol w="1760538"/>
              </a:tblGrid>
              <a:tr h="496957">
                <a:tc>
                  <a:txBody>
                    <a:bodyPr/>
                    <a:lstStyle/>
                    <a:p>
                      <a:pPr algn="ctr" defTabSz="914400">
                        <a:spcBef>
                          <a:spcPts val="400"/>
                        </a:spcBef>
                        <a:defRPr sz="1800"/>
                      </a:pPr>
                      <a:r>
                        <a:rPr b="1" sz="2000">
                          <a:latin typeface="Times New Roman"/>
                          <a:ea typeface="Times New Roman"/>
                          <a:cs typeface="Times New Roman"/>
                          <a:sym typeface="Times New Roman"/>
                        </a:rPr>
                        <a:t>Group</a:t>
                      </a:r>
                    </a:p>
                  </a:txBody>
                  <a:tcPr marL="45720" marR="45720" marT="45720" marB="45720" anchor="t" anchorCtr="0" horzOverflow="overflow">
                    <a:lnL w="38100">
                      <a:solidFill>
                        <a:srgbClr val="000000"/>
                      </a:solidFill>
                    </a:lnL>
                    <a:lnR w="12700">
                      <a:solidFill>
                        <a:srgbClr val="000000"/>
                      </a:solidFill>
                    </a:lnR>
                    <a:lnT w="38100">
                      <a:solidFill>
                        <a:srgbClr val="000000"/>
                      </a:solidFill>
                    </a:lnT>
                    <a:lnB w="12700">
                      <a:solidFill>
                        <a:srgbClr val="000000"/>
                      </a:solidFill>
                    </a:lnB>
                  </a:tcPr>
                </a:tc>
                <a:tc>
                  <a:txBody>
                    <a:bodyPr/>
                    <a:lstStyle/>
                    <a:p>
                      <a:pPr algn="ctr" defTabSz="914400">
                        <a:spcBef>
                          <a:spcPts val="400"/>
                        </a:spcBef>
                        <a:defRPr sz="1800"/>
                      </a:pPr>
                      <a:r>
                        <a:rPr b="1" sz="2000">
                          <a:latin typeface="Times New Roman"/>
                          <a:ea typeface="Times New Roman"/>
                          <a:cs typeface="Times New Roman"/>
                          <a:sym typeface="Times New Roman"/>
                        </a:rPr>
                        <a:t>#Studies</a:t>
                      </a:r>
                    </a:p>
                  </a:txBody>
                  <a:tcPr marL="45720" marR="45720" marT="45720" marB="45720" anchor="t" anchorCtr="0" horzOverflow="overflow">
                    <a:lnL w="12700">
                      <a:solidFill>
                        <a:srgbClr val="000000"/>
                      </a:solidFill>
                    </a:lnL>
                    <a:lnR w="12700">
                      <a:solidFill>
                        <a:srgbClr val="000000"/>
                      </a:solidFill>
                    </a:lnR>
                    <a:lnT w="38100">
                      <a:solidFill>
                        <a:srgbClr val="000000"/>
                      </a:solidFill>
                    </a:lnT>
                    <a:lnB w="12700">
                      <a:solidFill>
                        <a:srgbClr val="000000"/>
                      </a:solidFill>
                    </a:lnB>
                  </a:tcPr>
                </a:tc>
                <a:tc>
                  <a:txBody>
                    <a:bodyPr/>
                    <a:lstStyle/>
                    <a:p>
                      <a:pPr algn="ctr" defTabSz="914400">
                        <a:spcBef>
                          <a:spcPts val="400"/>
                        </a:spcBef>
                        <a:defRPr sz="1800"/>
                      </a:pPr>
                      <a:r>
                        <a:rPr b="1" sz="2000">
                          <a:latin typeface="Times New Roman"/>
                          <a:ea typeface="Times New Roman"/>
                          <a:cs typeface="Times New Roman"/>
                          <a:sym typeface="Times New Roman"/>
                        </a:rPr>
                        <a:t>#Subjects</a:t>
                      </a:r>
                    </a:p>
                  </a:txBody>
                  <a:tcPr marL="45720" marR="45720" marT="45720" marB="45720" anchor="t" anchorCtr="0" horzOverflow="overflow">
                    <a:lnL w="12700">
                      <a:solidFill>
                        <a:srgbClr val="000000"/>
                      </a:solidFill>
                    </a:lnL>
                    <a:lnR w="12700">
                      <a:solidFill>
                        <a:srgbClr val="000000"/>
                      </a:solidFill>
                    </a:lnR>
                    <a:lnT w="38100">
                      <a:solidFill>
                        <a:srgbClr val="000000"/>
                      </a:solidFill>
                    </a:lnT>
                    <a:lnB w="12700">
                      <a:solidFill>
                        <a:srgbClr val="000000"/>
                      </a:solidFill>
                    </a:lnB>
                  </a:tcPr>
                </a:tc>
                <a:tc>
                  <a:txBody>
                    <a:bodyPr/>
                    <a:lstStyle/>
                    <a:p>
                      <a:pPr algn="ctr" defTabSz="914400">
                        <a:spcBef>
                          <a:spcPts val="400"/>
                        </a:spcBef>
                        <a:defRPr sz="1800"/>
                      </a:pPr>
                      <a:r>
                        <a:rPr b="1" sz="2000">
                          <a:latin typeface="Times New Roman"/>
                          <a:ea typeface="Times New Roman"/>
                          <a:cs typeface="Times New Roman"/>
                          <a:sym typeface="Times New Roman"/>
                        </a:rPr>
                        <a:t>Accuracy %</a:t>
                      </a:r>
                    </a:p>
                  </a:txBody>
                  <a:tcPr marL="45720" marR="45720" marT="45720" marB="45720" anchor="t" anchorCtr="0" horzOverflow="overflow">
                    <a:lnL w="12700">
                      <a:solidFill>
                        <a:srgbClr val="000000"/>
                      </a:solidFill>
                    </a:lnL>
                    <a:lnR w="38100">
                      <a:solidFill>
                        <a:srgbClr val="000000"/>
                      </a:solidFill>
                    </a:lnR>
                    <a:lnT w="38100">
                      <a:solidFill>
                        <a:srgbClr val="000000"/>
                      </a:solidFill>
                    </a:lnT>
                    <a:lnB w="12700">
                      <a:solidFill>
                        <a:srgbClr val="000000"/>
                      </a:solidFill>
                    </a:lnB>
                  </a:tcPr>
                </a:tc>
              </a:tr>
              <a:tr h="466790">
                <a:tc>
                  <a:txBody>
                    <a:bodyPr/>
                    <a:lstStyle/>
                    <a:p>
                      <a:pPr algn="ctr" defTabSz="914400">
                        <a:spcBef>
                          <a:spcPts val="400"/>
                        </a:spcBef>
                        <a:defRPr sz="1800"/>
                      </a:pPr>
                      <a:r>
                        <a:rPr b="1" i="1" sz="2000">
                          <a:solidFill>
                            <a:schemeClr val="accent1"/>
                          </a:solidFill>
                          <a:latin typeface="Times New Roman"/>
                          <a:ea typeface="Times New Roman"/>
                          <a:cs typeface="Times New Roman"/>
                          <a:sym typeface="Times New Roman"/>
                        </a:rPr>
                        <a:t>Criminals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i="1" sz="2000">
                          <a:solidFill>
                            <a:schemeClr val="accent1"/>
                          </a:solidFill>
                          <a:latin typeface="Times New Roman"/>
                          <a:ea typeface="Times New Roman"/>
                          <a:cs typeface="Times New Roman"/>
                          <a:sym typeface="Times New Roman"/>
                        </a:rPr>
                        <a:t>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i="1" sz="2000">
                          <a:solidFill>
                            <a:schemeClr val="accent1"/>
                          </a:solidFill>
                          <a:latin typeface="Times New Roman"/>
                          <a:ea typeface="Times New Roman"/>
                          <a:cs typeface="Times New Roman"/>
                          <a:sym typeface="Times New Roman"/>
                        </a:rPr>
                        <a:t>52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i="1" sz="2000">
                          <a:solidFill>
                            <a:schemeClr val="accent1"/>
                          </a:solidFill>
                          <a:latin typeface="Times New Roman"/>
                          <a:ea typeface="Times New Roman"/>
                          <a:cs typeface="Times New Roman"/>
                          <a:sym typeface="Times New Roman"/>
                        </a:rPr>
                        <a:t>65.40</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30273">
                <a:tc>
                  <a:txBody>
                    <a:bodyPr/>
                    <a:lstStyle/>
                    <a:p>
                      <a:pPr algn="ctr" defTabSz="914400">
                        <a:spcBef>
                          <a:spcPts val="400"/>
                        </a:spcBef>
                        <a:defRPr sz="1800"/>
                      </a:pPr>
                      <a:r>
                        <a:rPr b="1" i="1" sz="2000">
                          <a:solidFill>
                            <a:schemeClr val="accent2"/>
                          </a:solidFill>
                          <a:latin typeface="Times New Roman"/>
                          <a:ea typeface="Times New Roman"/>
                          <a:cs typeface="Times New Roman"/>
                          <a:sym typeface="Times New Roman"/>
                        </a:rPr>
                        <a:t>Secret service</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34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64.12</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09632">
                <a:tc>
                  <a:txBody>
                    <a:bodyPr/>
                    <a:lstStyle/>
                    <a:p>
                      <a:pPr algn="ctr" defTabSz="914400">
                        <a:spcBef>
                          <a:spcPts val="400"/>
                        </a:spcBef>
                        <a:defRPr sz="1800"/>
                      </a:pPr>
                      <a:r>
                        <a:rPr sz="2000">
                          <a:latin typeface="Times New Roman"/>
                          <a:ea typeface="Times New Roman"/>
                          <a:cs typeface="Times New Roman"/>
                          <a:sym typeface="Times New Roman"/>
                        </a:rPr>
                        <a:t>Psychologists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508</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61.56</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38211">
                <a:tc>
                  <a:txBody>
                    <a:bodyPr/>
                    <a:lstStyle/>
                    <a:p>
                      <a:pPr algn="ctr" defTabSz="914400">
                        <a:spcBef>
                          <a:spcPts val="400"/>
                        </a:spcBef>
                        <a:defRPr b="1" i="1" sz="2000">
                          <a:solidFill>
                            <a:schemeClr val="accent2"/>
                          </a:solidFill>
                          <a:latin typeface="Times New Roman"/>
                          <a:ea typeface="Times New Roman"/>
                          <a:cs typeface="Times New Roman"/>
                          <a:sym typeface="Times New Roman"/>
                        </a:defRPr>
                      </a:pPr>
                      <a:r>
                        <a:t>Judge</a:t>
                      </a:r>
                      <a:r>
                        <a:rPr i="0"/>
                        <a:t>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194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59.01</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396295">
                <a:tc>
                  <a:txBody>
                    <a:bodyPr/>
                    <a:lstStyle/>
                    <a:p>
                      <a:pPr algn="ctr" defTabSz="914400">
                        <a:spcBef>
                          <a:spcPts val="400"/>
                        </a:spcBef>
                        <a:defRPr sz="1800"/>
                      </a:pPr>
                      <a:r>
                        <a:rPr b="1" i="1" sz="2000">
                          <a:solidFill>
                            <a:schemeClr val="accent2"/>
                          </a:solidFill>
                          <a:latin typeface="Times New Roman"/>
                          <a:ea typeface="Times New Roman"/>
                          <a:cs typeface="Times New Roman"/>
                          <a:sym typeface="Times New Roman"/>
                        </a:rPr>
                        <a:t>Cops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8</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511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55.16</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90607">
                <a:tc>
                  <a:txBody>
                    <a:bodyPr/>
                    <a:lstStyle/>
                    <a:p>
                      <a:pPr algn="ctr" defTabSz="914400">
                        <a:spcBef>
                          <a:spcPts val="400"/>
                        </a:spcBef>
                        <a:defRPr b="1" i="1" sz="2000">
                          <a:solidFill>
                            <a:schemeClr val="accent2"/>
                          </a:solidFill>
                          <a:latin typeface="Times New Roman"/>
                          <a:ea typeface="Times New Roman"/>
                          <a:cs typeface="Times New Roman"/>
                          <a:sym typeface="Times New Roman"/>
                        </a:defRPr>
                      </a:pPr>
                      <a:r>
                        <a:t>Federal</a:t>
                      </a:r>
                      <a:r>
                        <a:rPr i="0"/>
                        <a:t> </a:t>
                      </a:r>
                      <a:r>
                        <a:t>officers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4</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341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54.54</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46150">
                <a:tc>
                  <a:txBody>
                    <a:bodyPr/>
                    <a:lstStyle/>
                    <a:p>
                      <a:pPr algn="ctr" defTabSz="914400">
                        <a:spcBef>
                          <a:spcPts val="400"/>
                        </a:spcBef>
                        <a:defRPr sz="1800"/>
                      </a:pPr>
                      <a:r>
                        <a:rPr sz="2000">
                          <a:latin typeface="Times New Roman"/>
                          <a:ea typeface="Times New Roman"/>
                          <a:cs typeface="Times New Roman"/>
                          <a:sym typeface="Times New Roman"/>
                        </a:rPr>
                        <a:t>Students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122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8,876</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sz="2000">
                          <a:latin typeface="Times New Roman"/>
                          <a:ea typeface="Times New Roman"/>
                          <a:cs typeface="Times New Roman"/>
                          <a:sym typeface="Times New Roman"/>
                        </a:rPr>
                        <a:t>54.20</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503308">
                <a:tc>
                  <a:txBody>
                    <a:bodyPr/>
                    <a:lstStyle/>
                    <a:p>
                      <a:pPr algn="ctr" defTabSz="914400">
                        <a:spcBef>
                          <a:spcPts val="400"/>
                        </a:spcBef>
                        <a:defRPr sz="1800"/>
                      </a:pPr>
                      <a:r>
                        <a:rPr b="1" i="1" sz="2000">
                          <a:solidFill>
                            <a:schemeClr val="accent2"/>
                          </a:solidFill>
                          <a:latin typeface="Times New Roman"/>
                          <a:ea typeface="Times New Roman"/>
                          <a:cs typeface="Times New Roman"/>
                          <a:sym typeface="Times New Roman"/>
                        </a:rPr>
                        <a:t>Detectives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341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51.16</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12700">
                      <a:solidFill>
                        <a:srgbClr val="000000"/>
                      </a:solidFill>
                    </a:lnB>
                  </a:tcPr>
                </a:tc>
              </a:tr>
              <a:tr h="444562">
                <a:tc>
                  <a:txBody>
                    <a:bodyPr/>
                    <a:lstStyle/>
                    <a:p>
                      <a:pPr algn="ctr" defTabSz="914400">
                        <a:spcBef>
                          <a:spcPts val="400"/>
                        </a:spcBef>
                        <a:defRPr b="1" i="1" sz="2000">
                          <a:solidFill>
                            <a:schemeClr val="accent2"/>
                          </a:solidFill>
                          <a:latin typeface="Times New Roman"/>
                          <a:ea typeface="Times New Roman"/>
                          <a:cs typeface="Times New Roman"/>
                          <a:sym typeface="Times New Roman"/>
                        </a:defRPr>
                      </a:pPr>
                      <a:r>
                        <a:t>Parole</a:t>
                      </a:r>
                      <a:r>
                        <a:rPr i="0"/>
                        <a:t> </a:t>
                      </a:r>
                      <a:r>
                        <a:t>officers</a:t>
                      </a:r>
                    </a:p>
                  </a:txBody>
                  <a:tcPr marL="45720" marR="45720" marT="45720" marB="45720" anchor="t" anchorCtr="0" horzOverflow="overflow">
                    <a:lnL w="38100">
                      <a:solidFill>
                        <a:srgbClr val="000000"/>
                      </a:solidFill>
                    </a:lnL>
                    <a:lnR w="12700">
                      <a:solidFill>
                        <a:srgbClr val="000000"/>
                      </a:solidFill>
                    </a:lnR>
                    <a:lnT w="12700">
                      <a:solidFill>
                        <a:srgbClr val="000000"/>
                      </a:solidFill>
                    </a:lnT>
                    <a:lnB w="381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1</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381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32</a:t>
                      </a:r>
                    </a:p>
                  </a:txBody>
                  <a:tcPr marL="45720" marR="45720" marT="45720" marB="45720" anchor="t" anchorCtr="0" horzOverflow="overflow">
                    <a:lnL w="12700">
                      <a:solidFill>
                        <a:srgbClr val="000000"/>
                      </a:solidFill>
                    </a:lnL>
                    <a:lnR w="12700">
                      <a:solidFill>
                        <a:srgbClr val="000000"/>
                      </a:solidFill>
                    </a:lnR>
                    <a:lnT w="12700">
                      <a:solidFill>
                        <a:srgbClr val="000000"/>
                      </a:solidFill>
                    </a:lnT>
                    <a:lnB w="38100">
                      <a:solidFill>
                        <a:srgbClr val="000000"/>
                      </a:solidFill>
                    </a:lnB>
                  </a:tcPr>
                </a:tc>
                <a:tc>
                  <a:txBody>
                    <a:bodyPr/>
                    <a:lstStyle/>
                    <a:p>
                      <a:pPr algn="ctr" defTabSz="914400">
                        <a:spcBef>
                          <a:spcPts val="400"/>
                        </a:spcBef>
                        <a:defRPr sz="1800"/>
                      </a:pPr>
                      <a:r>
                        <a:rPr b="1" sz="2000">
                          <a:solidFill>
                            <a:schemeClr val="accent2"/>
                          </a:solidFill>
                          <a:latin typeface="Times New Roman"/>
                          <a:ea typeface="Times New Roman"/>
                          <a:cs typeface="Times New Roman"/>
                          <a:sym typeface="Times New Roman"/>
                        </a:rPr>
                        <a:t>40.42</a:t>
                      </a:r>
                    </a:p>
                  </a:txBody>
                  <a:tcPr marL="45720" marR="45720" marT="45720" marB="45720" anchor="t" anchorCtr="0" horzOverflow="overflow">
                    <a:lnL w="12700">
                      <a:solidFill>
                        <a:srgbClr val="000000"/>
                      </a:solidFill>
                    </a:lnL>
                    <a:lnR w="38100">
                      <a:solidFill>
                        <a:srgbClr val="000000"/>
                      </a:solidFill>
                    </a:lnR>
                    <a:lnT w="12700">
                      <a:solidFill>
                        <a:srgbClr val="000000"/>
                      </a:solidFill>
                    </a:lnT>
                    <a:lnB w="38100">
                      <a:solidFill>
                        <a:srgbClr val="000000"/>
                      </a:solidFill>
                    </a:lnB>
                  </a:tcPr>
                </a:tc>
              </a:tr>
            </a:tbl>
          </a:graphicData>
        </a:graphic>
      </p:graphicFrame>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9" name="Title 1"/>
          <p:cNvSpPr txBox="1"/>
          <p:nvPr>
            <p:ph type="title"/>
          </p:nvPr>
        </p:nvSpPr>
        <p:spPr>
          <a:prstGeom prst="rect">
            <a:avLst/>
          </a:prstGeom>
        </p:spPr>
        <p:txBody>
          <a:bodyPr/>
          <a:lstStyle/>
          <a:p>
            <a:pPr/>
            <a:r>
              <a:t>Some “Easy” Questions for Both</a:t>
            </a:r>
          </a:p>
        </p:txBody>
      </p:sp>
      <p:sp>
        <p:nvSpPr>
          <p:cNvPr id="370" name="Content Placeholder 2"/>
          <p:cNvSpPr txBox="1"/>
          <p:nvPr>
            <p:ph type="body" idx="1"/>
          </p:nvPr>
        </p:nvSpPr>
        <p:spPr>
          <a:xfrm>
            <a:off x="457200" y="1600200"/>
            <a:ext cx="8229600" cy="4525963"/>
          </a:xfrm>
          <a:prstGeom prst="rect">
            <a:avLst/>
          </a:prstGeom>
        </p:spPr>
        <p:txBody>
          <a:bodyPr/>
          <a:lstStyle/>
          <a:p>
            <a:pPr>
              <a:buClr>
                <a:srgbClr val="000000"/>
              </a:buClr>
              <a:buFontTx/>
              <a:buChar char="▪"/>
            </a:pPr>
            <a:r>
              <a:t>Question #5: </a:t>
            </a:r>
            <a:r>
              <a:rPr>
                <a:solidFill>
                  <a:schemeClr val="accent2"/>
                </a:solidFill>
              </a:rPr>
              <a:t>Have your parents divorced?</a:t>
            </a:r>
            <a:endParaRPr>
              <a:solidFill>
                <a:schemeClr val="accent2"/>
              </a:solidFill>
            </a:endParaRPr>
          </a:p>
          <a:p>
            <a:pPr>
              <a:buClr>
                <a:srgbClr val="000000"/>
              </a:buClr>
              <a:buFontTx/>
              <a:buChar char="▪"/>
            </a:pPr>
            <a:r>
              <a:t>Question #13: </a:t>
            </a:r>
            <a:r>
              <a:rPr>
                <a:solidFill>
                  <a:schemeClr val="accent2"/>
                </a:solidFill>
              </a:rPr>
              <a:t>Have you ever gotten into trouble with the police?</a:t>
            </a:r>
            <a:endParaRPr>
              <a:solidFill>
                <a:schemeClr val="accent2"/>
              </a:solidFill>
            </a:endParaRPr>
          </a:p>
          <a:p>
            <a:pPr>
              <a:buClr>
                <a:srgbClr val="000000"/>
              </a:buClr>
              <a:buFontTx/>
              <a:buChar char="▪"/>
            </a:pPr>
            <a:r>
              <a:t>Question # 16: </a:t>
            </a:r>
            <a:r>
              <a:rPr>
                <a:solidFill>
                  <a:schemeClr val="accent2"/>
                </a:solidFill>
              </a:rPr>
              <a:t>What is the most you have ever spent on a pair of shoes?</a:t>
            </a:r>
            <a:endParaRPr>
              <a:solidFill>
                <a:schemeClr val="accent2"/>
              </a:solidFill>
            </a:endParaRPr>
          </a:p>
          <a:p>
            <a:pPr>
              <a:buClr>
                <a:srgbClr val="000000"/>
              </a:buClr>
              <a:buFontTx/>
              <a:buChar char="▪"/>
              <a:defRPr b="1" i="1">
                <a:solidFill>
                  <a:schemeClr val="accent1"/>
                </a:solidFill>
              </a:defRPr>
            </a:pPr>
            <a:r>
              <a:t>What makes these easier to classify?</a:t>
            </a:r>
          </a:p>
        </p:txBody>
      </p:sp>
      <p:sp>
        <p:nvSpPr>
          <p:cNvPr id="371"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3" name="Title 1"/>
          <p:cNvSpPr txBox="1"/>
          <p:nvPr>
            <p:ph type="title"/>
          </p:nvPr>
        </p:nvSpPr>
        <p:spPr>
          <a:prstGeom prst="rect">
            <a:avLst/>
          </a:prstGeom>
        </p:spPr>
        <p:txBody>
          <a:bodyPr/>
          <a:lstStyle/>
          <a:p>
            <a:pPr/>
            <a:r>
              <a:t>Some “Easy” Questions for Both</a:t>
            </a:r>
          </a:p>
        </p:txBody>
      </p:sp>
      <p:sp>
        <p:nvSpPr>
          <p:cNvPr id="374" name="Content Placeholder 2"/>
          <p:cNvSpPr txBox="1"/>
          <p:nvPr>
            <p:ph type="body" idx="1"/>
          </p:nvPr>
        </p:nvSpPr>
        <p:spPr>
          <a:xfrm>
            <a:off x="457200" y="1600200"/>
            <a:ext cx="8229600" cy="4525963"/>
          </a:xfrm>
          <a:prstGeom prst="rect">
            <a:avLst/>
          </a:prstGeom>
        </p:spPr>
        <p:txBody>
          <a:bodyPr/>
          <a:lstStyle/>
          <a:p>
            <a:pPr marL="342900" indent="-342900">
              <a:lnSpc>
                <a:spcPct val="90000"/>
              </a:lnSpc>
              <a:buClr>
                <a:srgbClr val="000000"/>
              </a:buClr>
              <a:buFontTx/>
              <a:buChar char="▪"/>
              <a:defRPr sz="2500"/>
            </a:pPr>
            <a:r>
              <a:t>Question #5: </a:t>
            </a:r>
            <a:r>
              <a:rPr>
                <a:solidFill>
                  <a:schemeClr val="accent2"/>
                </a:solidFill>
              </a:rPr>
              <a:t>Have your parents divorced?</a:t>
            </a:r>
          </a:p>
          <a:p>
            <a:pPr marL="342900" indent="-342900">
              <a:lnSpc>
                <a:spcPct val="90000"/>
              </a:lnSpc>
              <a:buClr>
                <a:srgbClr val="000000"/>
              </a:buClr>
              <a:buFontTx/>
              <a:buChar char="▪"/>
              <a:defRPr sz="2500"/>
            </a:pPr>
            <a:r>
              <a:t>Question #13: </a:t>
            </a:r>
            <a:r>
              <a:rPr>
                <a:solidFill>
                  <a:schemeClr val="accent2"/>
                </a:solidFill>
              </a:rPr>
              <a:t>Have you ever gotten into trouble with the police?</a:t>
            </a:r>
          </a:p>
          <a:p>
            <a:pPr marL="342900" indent="-342900">
              <a:lnSpc>
                <a:spcPct val="90000"/>
              </a:lnSpc>
              <a:buClr>
                <a:srgbClr val="000000"/>
              </a:buClr>
              <a:buFontTx/>
              <a:buChar char="▪"/>
              <a:defRPr sz="2500"/>
            </a:pPr>
            <a:r>
              <a:t>Question # 16: </a:t>
            </a:r>
            <a:r>
              <a:rPr>
                <a:solidFill>
                  <a:schemeClr val="accent2"/>
                </a:solidFill>
              </a:rPr>
              <a:t>What is the most you have ever spent on a pair of shoes?</a:t>
            </a:r>
            <a:endParaRPr>
              <a:solidFill>
                <a:schemeClr val="accent2"/>
              </a:solidFill>
            </a:endParaRPr>
          </a:p>
          <a:p>
            <a:pPr marL="342900" indent="-342900">
              <a:lnSpc>
                <a:spcPct val="90000"/>
              </a:lnSpc>
              <a:buClr>
                <a:srgbClr val="000000"/>
              </a:buClr>
              <a:buFontTx/>
              <a:buChar char="▪"/>
              <a:defRPr sz="2500"/>
            </a:pPr>
            <a:r>
              <a:t>What makes these easier to classify?</a:t>
            </a:r>
          </a:p>
          <a:p>
            <a:pPr lvl="1">
              <a:lnSpc>
                <a:spcPct val="90000"/>
              </a:lnSpc>
              <a:defRPr sz="2500">
                <a:solidFill>
                  <a:schemeClr val="accent1"/>
                </a:solidFill>
              </a:defRPr>
            </a:pPr>
            <a:r>
              <a:t>~80% of interviewee parents were not divorced</a:t>
            </a:r>
          </a:p>
          <a:p>
            <a:pPr lvl="1">
              <a:lnSpc>
                <a:spcPct val="90000"/>
              </a:lnSpc>
              <a:defRPr sz="2500">
                <a:solidFill>
                  <a:schemeClr val="accent1"/>
                </a:solidFill>
              </a:defRPr>
            </a:pPr>
            <a:r>
              <a:t>~80% of interviewees had never gotten into trouble with the police</a:t>
            </a:r>
          </a:p>
          <a:p>
            <a:pPr lvl="1">
              <a:lnSpc>
                <a:spcPct val="90000"/>
              </a:lnSpc>
              <a:defRPr sz="2500">
                <a:solidFill>
                  <a:schemeClr val="accent1"/>
                </a:solidFill>
              </a:defRPr>
            </a:pPr>
            <a:r>
              <a:t>Most spent on pair of shoes:  median(T)=$150; median(F)=$350</a:t>
            </a:r>
          </a:p>
        </p:txBody>
      </p:sp>
      <p:sp>
        <p:nvSpPr>
          <p:cNvPr id="375"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9" name="Title 1"/>
          <p:cNvSpPr txBox="1"/>
          <p:nvPr>
            <p:ph type="title"/>
          </p:nvPr>
        </p:nvSpPr>
        <p:spPr>
          <a:prstGeom prst="rect">
            <a:avLst/>
          </a:prstGeom>
        </p:spPr>
        <p:txBody>
          <a:bodyPr/>
          <a:lstStyle/>
          <a:p>
            <a:pPr/>
            <a:r>
              <a:t>A Hard Question for Both</a:t>
            </a:r>
          </a:p>
        </p:txBody>
      </p:sp>
      <p:sp>
        <p:nvSpPr>
          <p:cNvPr id="380" name="Content Placeholder 2"/>
          <p:cNvSpPr txBox="1"/>
          <p:nvPr>
            <p:ph type="body" idx="1"/>
          </p:nvPr>
        </p:nvSpPr>
        <p:spPr>
          <a:xfrm>
            <a:off x="457200" y="1600200"/>
            <a:ext cx="8229600" cy="4525963"/>
          </a:xfrm>
          <a:prstGeom prst="rect">
            <a:avLst/>
          </a:prstGeom>
        </p:spPr>
        <p:txBody>
          <a:bodyPr/>
          <a:lstStyle/>
          <a:p>
            <a:pPr>
              <a:buClr>
                <a:srgbClr val="000000"/>
              </a:buClr>
              <a:defRPr>
                <a:solidFill>
                  <a:srgbClr val="404040"/>
                </a:solidFill>
              </a:defRPr>
            </a:pPr>
            <a:r>
              <a:t>Question #8: </a:t>
            </a:r>
            <a:r>
              <a:rPr>
                <a:solidFill>
                  <a:schemeClr val="accent2"/>
                </a:solidFill>
              </a:rPr>
              <a:t>Have you ever stayed overnight in the hospital as a patient?</a:t>
            </a:r>
            <a:endParaRPr>
              <a:solidFill>
                <a:schemeClr val="accent2"/>
              </a:solidFill>
            </a:endParaRPr>
          </a:p>
          <a:p>
            <a:pPr lvl="1">
              <a:buClr>
                <a:srgbClr val="000000"/>
              </a:buClr>
              <a:buChar char="•"/>
              <a:defRPr>
                <a:solidFill>
                  <a:srgbClr val="404040"/>
                </a:solidFill>
              </a:defRPr>
            </a:pPr>
            <a:r>
              <a:t>Human</a:t>
            </a:r>
            <a:r>
              <a:rPr baseline="-25000"/>
              <a:t>F1</a:t>
            </a:r>
            <a:r>
              <a:t>: 50 F1 (-6.37 from mean)</a:t>
            </a:r>
          </a:p>
          <a:p>
            <a:pPr lvl="1">
              <a:buClr>
                <a:srgbClr val="000000"/>
              </a:buClr>
              <a:buChar char="•"/>
              <a:defRPr>
                <a:solidFill>
                  <a:srgbClr val="404040"/>
                </a:solidFill>
              </a:defRPr>
            </a:pPr>
            <a:r>
              <a:t>Classifier</a:t>
            </a:r>
            <a:r>
              <a:rPr baseline="-25000"/>
              <a:t>F1</a:t>
            </a:r>
            <a:r>
              <a:t>: 64.59 F1 (-5.22 from mean)</a:t>
            </a:r>
          </a:p>
          <a:p>
            <a:pPr>
              <a:buClr>
                <a:srgbClr val="000000"/>
              </a:buClr>
              <a:defRPr>
                <a:solidFill>
                  <a:srgbClr val="404040"/>
                </a:solidFill>
              </a:defRPr>
            </a:pPr>
            <a:r>
              <a:t>What makes this harder to classify?</a:t>
            </a:r>
          </a:p>
        </p:txBody>
      </p:sp>
      <p:sp>
        <p:nvSpPr>
          <p:cNvPr id="381"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3" name="Title 1"/>
          <p:cNvSpPr txBox="1"/>
          <p:nvPr>
            <p:ph type="title"/>
          </p:nvPr>
        </p:nvSpPr>
        <p:spPr>
          <a:prstGeom prst="rect">
            <a:avLst/>
          </a:prstGeom>
        </p:spPr>
        <p:txBody>
          <a:bodyPr/>
          <a:lstStyle/>
          <a:p>
            <a:pPr/>
            <a:r>
              <a:t>A Hard Question for Both</a:t>
            </a:r>
          </a:p>
        </p:txBody>
      </p:sp>
      <p:sp>
        <p:nvSpPr>
          <p:cNvPr id="384" name="Content Placeholder 2"/>
          <p:cNvSpPr txBox="1"/>
          <p:nvPr>
            <p:ph type="body" idx="1"/>
          </p:nvPr>
        </p:nvSpPr>
        <p:spPr>
          <a:xfrm>
            <a:off x="457200" y="1600200"/>
            <a:ext cx="8229600" cy="4525963"/>
          </a:xfrm>
          <a:prstGeom prst="rect">
            <a:avLst/>
          </a:prstGeom>
        </p:spPr>
        <p:txBody>
          <a:bodyPr/>
          <a:lstStyle/>
          <a:p>
            <a:pPr>
              <a:buClr>
                <a:srgbClr val="000000"/>
              </a:buClr>
              <a:defRPr>
                <a:solidFill>
                  <a:srgbClr val="404040"/>
                </a:solidFill>
              </a:defRPr>
            </a:pPr>
            <a:r>
              <a:t>Question #8: </a:t>
            </a:r>
            <a:r>
              <a:rPr>
                <a:solidFill>
                  <a:schemeClr val="accent2"/>
                </a:solidFill>
              </a:rPr>
              <a:t>Have you ever stayed overnight in the hospital as a patient?</a:t>
            </a:r>
            <a:endParaRPr>
              <a:solidFill>
                <a:schemeClr val="accent2"/>
              </a:solidFill>
            </a:endParaRPr>
          </a:p>
          <a:p>
            <a:pPr lvl="1">
              <a:buClr>
                <a:srgbClr val="000000"/>
              </a:buClr>
              <a:buChar char="•"/>
              <a:defRPr>
                <a:solidFill>
                  <a:srgbClr val="404040"/>
                </a:solidFill>
              </a:defRPr>
            </a:pPr>
            <a:r>
              <a:t>Human</a:t>
            </a:r>
            <a:r>
              <a:rPr baseline="-25000"/>
              <a:t>F1</a:t>
            </a:r>
            <a:r>
              <a:t>: 50 F1 (-6.37 from mean)</a:t>
            </a:r>
          </a:p>
          <a:p>
            <a:pPr lvl="1">
              <a:buClr>
                <a:srgbClr val="000000"/>
              </a:buClr>
              <a:buChar char="•"/>
              <a:defRPr>
                <a:solidFill>
                  <a:srgbClr val="404040"/>
                </a:solidFill>
              </a:defRPr>
            </a:pPr>
            <a:r>
              <a:t>CLassifier</a:t>
            </a:r>
            <a:r>
              <a:rPr baseline="-25000"/>
              <a:t>F1</a:t>
            </a:r>
            <a:r>
              <a:t>: 64.59 F1 (-5.22 from mean)</a:t>
            </a:r>
          </a:p>
          <a:p>
            <a:pPr>
              <a:buClr>
                <a:srgbClr val="000000"/>
              </a:buClr>
              <a:defRPr>
                <a:solidFill>
                  <a:srgbClr val="404040"/>
                </a:solidFill>
              </a:defRPr>
            </a:pPr>
            <a:r>
              <a:t>What makes this harder to classify?</a:t>
            </a:r>
          </a:p>
          <a:p>
            <a:pPr lvl="1">
              <a:buClr>
                <a:srgbClr val="000000"/>
              </a:buClr>
              <a:buChar char="•"/>
            </a:pPr>
            <a:r>
              <a:t>	</a:t>
            </a:r>
            <a:r>
              <a:rPr>
                <a:solidFill>
                  <a:schemeClr val="accent1"/>
                </a:solidFill>
              </a:rPr>
              <a:t>~60% of interviewees never stayed overnight in the hospital as a patient</a:t>
            </a:r>
          </a:p>
        </p:txBody>
      </p:sp>
      <p:sp>
        <p:nvSpPr>
          <p:cNvPr id="385"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9" name="Title 1"/>
          <p:cNvSpPr txBox="1"/>
          <p:nvPr>
            <p:ph type="title"/>
          </p:nvPr>
        </p:nvSpPr>
        <p:spPr>
          <a:prstGeom prst="rect">
            <a:avLst/>
          </a:prstGeom>
        </p:spPr>
        <p:txBody>
          <a:bodyPr/>
          <a:lstStyle/>
          <a:p>
            <a:pPr/>
            <a:r>
              <a:t>Hard for Humans, Easy for Classifier</a:t>
            </a:r>
          </a:p>
        </p:txBody>
      </p:sp>
      <p:sp>
        <p:nvSpPr>
          <p:cNvPr id="390" name="Content Placeholder 2"/>
          <p:cNvSpPr txBox="1"/>
          <p:nvPr>
            <p:ph type="body" idx="1"/>
          </p:nvPr>
        </p:nvSpPr>
        <p:spPr>
          <a:xfrm>
            <a:off x="457200" y="1600200"/>
            <a:ext cx="8229600" cy="4525963"/>
          </a:xfrm>
          <a:prstGeom prst="rect">
            <a:avLst/>
          </a:prstGeom>
        </p:spPr>
        <p:txBody>
          <a:bodyPr/>
          <a:lstStyle/>
          <a:p>
            <a:pPr>
              <a:buClr>
                <a:srgbClr val="000000"/>
              </a:buClr>
            </a:pPr>
            <a:r>
              <a:t>Question #6: </a:t>
            </a:r>
            <a:r>
              <a:rPr>
                <a:solidFill>
                  <a:schemeClr val="accent2"/>
                </a:solidFill>
              </a:rPr>
              <a:t>Have you ever broken a bone?</a:t>
            </a:r>
            <a:endParaRPr>
              <a:solidFill>
                <a:schemeClr val="accent2"/>
              </a:solidFill>
            </a:endParaRPr>
          </a:p>
          <a:p>
            <a:pPr lvl="1">
              <a:buClr>
                <a:srgbClr val="000000"/>
              </a:buClr>
              <a:buChar char="•"/>
              <a:defRPr>
                <a:solidFill>
                  <a:srgbClr val="404040"/>
                </a:solidFill>
              </a:defRPr>
            </a:pPr>
            <a:r>
              <a:t>Human</a:t>
            </a:r>
            <a:r>
              <a:rPr baseline="-25000"/>
              <a:t>F1</a:t>
            </a:r>
            <a:r>
              <a:t>: 51.55 F1 (-4.82 from mean)</a:t>
            </a:r>
          </a:p>
          <a:p>
            <a:pPr lvl="1">
              <a:buClr>
                <a:srgbClr val="000000"/>
              </a:buClr>
              <a:buChar char="•"/>
              <a:defRPr>
                <a:solidFill>
                  <a:srgbClr val="404040"/>
                </a:solidFill>
              </a:defRPr>
            </a:pPr>
            <a:r>
              <a:t>Classifier</a:t>
            </a:r>
            <a:r>
              <a:rPr baseline="-25000"/>
              <a:t>F1</a:t>
            </a:r>
            <a:r>
              <a:t>: 72.61 F1 (+2.85 from mean)</a:t>
            </a:r>
          </a:p>
          <a:p>
            <a:pPr>
              <a:buClr>
                <a:srgbClr val="000000"/>
              </a:buClr>
            </a:pPr>
            <a:r>
              <a:t>What percentage of interviewees do you think had ever broken a bone?</a:t>
            </a:r>
          </a:p>
        </p:txBody>
      </p:sp>
      <p:sp>
        <p:nvSpPr>
          <p:cNvPr id="391"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3" name="Title 1"/>
          <p:cNvSpPr txBox="1"/>
          <p:nvPr>
            <p:ph type="title"/>
          </p:nvPr>
        </p:nvSpPr>
        <p:spPr>
          <a:prstGeom prst="rect">
            <a:avLst/>
          </a:prstGeom>
        </p:spPr>
        <p:txBody>
          <a:bodyPr/>
          <a:lstStyle/>
          <a:p>
            <a:pPr/>
            <a:r>
              <a:t>Hard for Humans, Easy for Classfiers</a:t>
            </a:r>
          </a:p>
        </p:txBody>
      </p:sp>
      <p:sp>
        <p:nvSpPr>
          <p:cNvPr id="394" name="Content Placeholder 2"/>
          <p:cNvSpPr txBox="1"/>
          <p:nvPr>
            <p:ph type="body" idx="1"/>
          </p:nvPr>
        </p:nvSpPr>
        <p:spPr>
          <a:xfrm>
            <a:off x="457200" y="1600200"/>
            <a:ext cx="8229600" cy="4525963"/>
          </a:xfrm>
          <a:prstGeom prst="rect">
            <a:avLst/>
          </a:prstGeom>
        </p:spPr>
        <p:txBody>
          <a:bodyPr/>
          <a:lstStyle/>
          <a:p>
            <a:pPr>
              <a:buClr>
                <a:srgbClr val="000000"/>
              </a:buClr>
              <a:defRPr>
                <a:solidFill>
                  <a:srgbClr val="404040"/>
                </a:solidFill>
              </a:defRPr>
            </a:pPr>
            <a:r>
              <a:t>Question #6: </a:t>
            </a:r>
            <a:r>
              <a:rPr>
                <a:solidFill>
                  <a:schemeClr val="accent2"/>
                </a:solidFill>
              </a:rPr>
              <a:t>Have you ever broken a bone?</a:t>
            </a:r>
            <a:endParaRPr>
              <a:solidFill>
                <a:schemeClr val="accent2"/>
              </a:solidFill>
            </a:endParaRPr>
          </a:p>
          <a:p>
            <a:pPr lvl="1">
              <a:buClr>
                <a:srgbClr val="000000"/>
              </a:buClr>
              <a:buChar char="•"/>
              <a:defRPr>
                <a:solidFill>
                  <a:srgbClr val="404040"/>
                </a:solidFill>
              </a:defRPr>
            </a:pPr>
            <a:r>
              <a:t>Human</a:t>
            </a:r>
            <a:r>
              <a:rPr baseline="-25000"/>
              <a:t>F1</a:t>
            </a:r>
            <a:r>
              <a:t>: 51.55 F1 (-4.82 from mean)</a:t>
            </a:r>
          </a:p>
          <a:p>
            <a:pPr lvl="1">
              <a:buClr>
                <a:srgbClr val="000000"/>
              </a:buClr>
              <a:buChar char="•"/>
              <a:defRPr>
                <a:solidFill>
                  <a:srgbClr val="404040"/>
                </a:solidFill>
              </a:defRPr>
            </a:pPr>
            <a:r>
              <a:t>Machine</a:t>
            </a:r>
            <a:r>
              <a:rPr baseline="-25000"/>
              <a:t>F1</a:t>
            </a:r>
            <a:r>
              <a:t>: 72.61 F1 (+2.85 from mean)</a:t>
            </a:r>
          </a:p>
          <a:p>
            <a:pPr>
              <a:buClr>
                <a:srgbClr val="000000"/>
              </a:buClr>
            </a:pPr>
            <a:r>
              <a:t>What percentage of interviewees do you think had ever broken a bone?</a:t>
            </a:r>
          </a:p>
          <a:p>
            <a:pPr lvl="1">
              <a:buClr>
                <a:srgbClr val="000000"/>
              </a:buClr>
              <a:buChar char="•"/>
              <a:defRPr>
                <a:solidFill>
                  <a:schemeClr val="accent1"/>
                </a:solidFill>
              </a:defRPr>
            </a:pPr>
            <a:r>
              <a:t>~75% had never broken a bone</a:t>
            </a:r>
          </a:p>
        </p:txBody>
      </p:sp>
      <p:sp>
        <p:nvSpPr>
          <p:cNvPr id="395"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Title 1"/>
          <p:cNvSpPr txBox="1"/>
          <p:nvPr>
            <p:ph type="title"/>
          </p:nvPr>
        </p:nvSpPr>
        <p:spPr>
          <a:prstGeom prst="rect">
            <a:avLst/>
          </a:prstGeom>
        </p:spPr>
        <p:txBody>
          <a:bodyPr/>
          <a:lstStyle/>
          <a:p>
            <a:pPr/>
            <a:r>
              <a:t>Sensitive questions are easier for humans</a:t>
            </a:r>
          </a:p>
        </p:txBody>
      </p:sp>
      <p:sp>
        <p:nvSpPr>
          <p:cNvPr id="400" name="Content Placeholder 2"/>
          <p:cNvSpPr txBox="1"/>
          <p:nvPr>
            <p:ph type="body" idx="1"/>
          </p:nvPr>
        </p:nvSpPr>
        <p:spPr>
          <a:xfrm>
            <a:off x="457200" y="1600200"/>
            <a:ext cx="8229600" cy="4525963"/>
          </a:xfrm>
          <a:prstGeom prst="rect">
            <a:avLst/>
          </a:prstGeom>
        </p:spPr>
        <p:txBody>
          <a:bodyPr/>
          <a:lstStyle/>
          <a:p>
            <a:pPr marL="305180" indent="-305180" defTabSz="406908">
              <a:spcBef>
                <a:spcPts val="500"/>
              </a:spcBef>
              <a:defRPr sz="2492">
                <a:solidFill>
                  <a:schemeClr val="accent1"/>
                </a:solidFill>
              </a:defRPr>
            </a:pPr>
            <a:r>
              <a:t>Sensitive</a:t>
            </a:r>
            <a:r>
              <a:rPr>
                <a:solidFill>
                  <a:schemeClr val="accent2"/>
                </a:solidFill>
              </a:rPr>
              <a:t> </a:t>
            </a:r>
            <a:r>
              <a:rPr>
                <a:solidFill>
                  <a:srgbClr val="000000"/>
                </a:solidFill>
              </a:rPr>
              <a:t>(8) vs. </a:t>
            </a:r>
            <a:r>
              <a:t>non-sensitive</a:t>
            </a:r>
            <a:r>
              <a:rPr>
                <a:solidFill>
                  <a:srgbClr val="000000"/>
                </a:solidFill>
              </a:rPr>
              <a:t> (16) questions</a:t>
            </a:r>
            <a:endParaRPr>
              <a:solidFill>
                <a:srgbClr val="000000"/>
              </a:solidFill>
            </a:endParaRPr>
          </a:p>
          <a:p>
            <a:pPr marL="305180" indent="-305180" defTabSz="406908">
              <a:spcBef>
                <a:spcPts val="500"/>
              </a:spcBef>
              <a:defRPr sz="2492">
                <a:solidFill>
                  <a:schemeClr val="accent1"/>
                </a:solidFill>
              </a:defRPr>
            </a:pPr>
            <a:r>
              <a:t>Sensitive</a:t>
            </a:r>
            <a:r>
              <a:rPr>
                <a:solidFill>
                  <a:srgbClr val="000000"/>
                </a:solidFill>
              </a:rPr>
              <a:t>: related to money, parental or romantic relationships, mortality, socially undesirable behaviors or experiences (Tourangeau &amp; Yan, 2007)</a:t>
            </a:r>
            <a:endParaRPr>
              <a:solidFill>
                <a:srgbClr val="000000"/>
              </a:solidFill>
            </a:endParaRPr>
          </a:p>
          <a:p>
            <a:pPr lvl="1" marL="661225" indent="-254317" defTabSz="406908">
              <a:spcBef>
                <a:spcPts val="500"/>
              </a:spcBef>
              <a:buChar char="•"/>
              <a:defRPr sz="2492"/>
            </a:pPr>
            <a:r>
              <a:t>e.g. </a:t>
            </a:r>
            <a:r>
              <a:rPr>
                <a:solidFill>
                  <a:schemeClr val="accent2"/>
                </a:solidFill>
              </a:rPr>
              <a:t>“Who ended your last romantic relationship?” “Who do love more, your mother or your father?”  </a:t>
            </a:r>
            <a:endParaRPr>
              <a:solidFill>
                <a:schemeClr val="accent2"/>
              </a:solidFill>
            </a:endParaRPr>
          </a:p>
          <a:p>
            <a:pPr lvl="1" marL="661225" indent="-254317" defTabSz="406908">
              <a:spcBef>
                <a:spcPts val="500"/>
              </a:spcBef>
              <a:buChar char="•"/>
              <a:defRPr sz="2492"/>
            </a:pPr>
            <a:endParaRPr>
              <a:solidFill>
                <a:schemeClr val="accent2"/>
              </a:solidFill>
            </a:endParaRPr>
          </a:p>
          <a:p>
            <a:pPr marL="305180" indent="-305180" defTabSz="406908">
              <a:spcBef>
                <a:spcPts val="500"/>
              </a:spcBef>
              <a:defRPr sz="2492"/>
            </a:pPr>
            <a:r>
              <a:t>Humans were </a:t>
            </a:r>
            <a:r>
              <a:rPr b="1" i="1">
                <a:solidFill>
                  <a:schemeClr val="accent2"/>
                </a:solidFill>
              </a:rPr>
              <a:t>significantly better at judging sensitive questions than non-sensitive</a:t>
            </a:r>
            <a:r>
              <a:t>, while Classifiers showed no differences across question types</a:t>
            </a:r>
          </a:p>
        </p:txBody>
      </p:sp>
      <p:sp>
        <p:nvSpPr>
          <p:cNvPr id="401" name="Slide Number Placeholder 4"/>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Yet another dimension introduced to deception detection…"/>
          <p:cNvSpPr txBox="1"/>
          <p:nvPr>
            <p:ph type="title"/>
          </p:nvPr>
        </p:nvSpPr>
        <p:spPr>
          <a:prstGeom prst="rect">
            <a:avLst/>
          </a:prstGeom>
        </p:spPr>
        <p:txBody>
          <a:bodyPr/>
          <a:lstStyle/>
          <a:p>
            <a:pPr/>
            <a:r>
              <a:t>Yet another dimension introduced to deception detection…</a:t>
            </a:r>
          </a:p>
        </p:txBody>
      </p:sp>
      <p:sp>
        <p:nvSpPr>
          <p:cNvPr id="404" name="Tendency for truthful responses to sensitive questions to differ more from deceptive responses than do truthful responses to neutral questions.…"/>
          <p:cNvSpPr txBox="1"/>
          <p:nvPr>
            <p:ph type="body" idx="1"/>
          </p:nvPr>
        </p:nvSpPr>
        <p:spPr>
          <a:xfrm>
            <a:off x="457200" y="1422400"/>
            <a:ext cx="8229600" cy="4525963"/>
          </a:xfrm>
          <a:prstGeom prst="rect">
            <a:avLst/>
          </a:prstGeom>
        </p:spPr>
        <p:txBody>
          <a:bodyPr/>
          <a:lstStyle/>
          <a:p>
            <a:pPr marL="0" indent="0">
              <a:buSzTx/>
              <a:buFontTx/>
              <a:buNone/>
              <a:defRPr sz="2200"/>
            </a:pPr>
            <a:r>
              <a:t>Tendency for </a:t>
            </a:r>
            <a:r>
              <a:rPr>
                <a:solidFill>
                  <a:schemeClr val="accent2"/>
                </a:solidFill>
              </a:rPr>
              <a:t>truthful responses to sensitive questions</a:t>
            </a:r>
            <a:r>
              <a:t> to differ more from deceptive responses than do </a:t>
            </a:r>
            <a:r>
              <a:rPr>
                <a:solidFill>
                  <a:schemeClr val="accent1"/>
                </a:solidFill>
              </a:rPr>
              <a:t>truthful responses to neutral questions</a:t>
            </a:r>
            <a:r>
              <a:t>.</a:t>
            </a:r>
          </a:p>
          <a:p>
            <a:pPr marL="0" indent="0">
              <a:buSzTx/>
              <a:buFontTx/>
              <a:buNone/>
              <a:defRPr sz="2200"/>
            </a:pPr>
            <a:r>
              <a:t>Possibly facilitates truth discrimination for human judges.</a:t>
            </a:r>
          </a:p>
          <a:p>
            <a:pPr marL="0" indent="0">
              <a:buSzTx/>
              <a:buFontTx/>
              <a:buNone/>
            </a:pPr>
          </a:p>
        </p:txBody>
      </p:sp>
      <p:sp>
        <p:nvSpPr>
          <p:cNvPr id="4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6" name="liwc_certain_multiple_turns.jpeg" descr="liwc_certain_multiple_turns.jpeg"/>
          <p:cNvPicPr>
            <a:picLocks noChangeAspect="1"/>
          </p:cNvPicPr>
          <p:nvPr/>
        </p:nvPicPr>
        <p:blipFill>
          <a:blip r:embed="rId2">
            <a:extLst/>
          </a:blip>
          <a:stretch>
            <a:fillRect/>
          </a:stretch>
        </p:blipFill>
        <p:spPr>
          <a:xfrm>
            <a:off x="582662" y="2987724"/>
            <a:ext cx="3680421" cy="3680421"/>
          </a:xfrm>
          <a:prstGeom prst="rect">
            <a:avLst/>
          </a:prstGeom>
          <a:ln w="12700">
            <a:miter lim="400000"/>
          </a:ln>
        </p:spPr>
      </p:pic>
      <p:pic>
        <p:nvPicPr>
          <p:cNvPr id="407" name="lexical_DAL.pleasant_multiple_turns.jpeg" descr="lexical_DAL.pleasant_multiple_turns.jpeg"/>
          <p:cNvPicPr>
            <a:picLocks noChangeAspect="1"/>
          </p:cNvPicPr>
          <p:nvPr/>
        </p:nvPicPr>
        <p:blipFill>
          <a:blip r:embed="rId3">
            <a:extLst/>
          </a:blip>
          <a:stretch>
            <a:fillRect/>
          </a:stretch>
        </p:blipFill>
        <p:spPr>
          <a:xfrm>
            <a:off x="4705573" y="2987724"/>
            <a:ext cx="3680421" cy="368042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Code Sample: Question Sensitivity Analysis"/>
          <p:cNvSpPr txBox="1"/>
          <p:nvPr>
            <p:ph type="title"/>
          </p:nvPr>
        </p:nvSpPr>
        <p:spPr>
          <a:prstGeom prst="rect">
            <a:avLst/>
          </a:prstGeom>
        </p:spPr>
        <p:txBody>
          <a:bodyPr/>
          <a:lstStyle/>
          <a:p>
            <a:pPr/>
            <a:r>
              <a:t>Code Sample: Question Sensitivity Analysis</a:t>
            </a:r>
          </a:p>
        </p:txBody>
      </p:sp>
      <p:sp>
        <p:nvSpPr>
          <p:cNvPr id="410" name="sensitive_write_features.R :…"/>
          <p:cNvSpPr txBox="1"/>
          <p:nvPr>
            <p:ph type="body" idx="1"/>
          </p:nvPr>
        </p:nvSpPr>
        <p:spPr>
          <a:prstGeom prst="rect">
            <a:avLst/>
          </a:prstGeom>
        </p:spPr>
        <p:txBody>
          <a:bodyPr/>
          <a:lstStyle/>
          <a:p>
            <a:pPr marL="0" indent="0">
              <a:buSzTx/>
              <a:buFontTx/>
              <a:buNone/>
            </a:pPr>
            <a:r>
              <a:rPr>
                <a:solidFill>
                  <a:schemeClr val="accent1"/>
                </a:solidFill>
              </a:rPr>
              <a:t>sensitive_write_features.R</a:t>
            </a:r>
            <a:r>
              <a:t> : </a:t>
            </a:r>
          </a:p>
          <a:p>
            <a:pPr marL="0" indent="0">
              <a:buSzTx/>
              <a:buFontTx/>
              <a:buNone/>
            </a:pPr>
            <a:r>
              <a:t>Main body calls </a:t>
            </a:r>
            <a:r>
              <a:rPr>
                <a:solidFill>
                  <a:schemeClr val="accent1"/>
                </a:solidFill>
              </a:rPr>
              <a:t>parse_files(…)</a:t>
            </a:r>
            <a:r>
              <a:t> for each of our feature sets {</a:t>
            </a:r>
            <a:r>
              <a:rPr>
                <a:solidFill>
                  <a:schemeClr val="accent2"/>
                </a:solidFill>
              </a:rPr>
              <a:t>lexical</a:t>
            </a:r>
            <a:r>
              <a:t>, </a:t>
            </a:r>
            <a:r>
              <a:rPr>
                <a:solidFill>
                  <a:schemeClr val="accent2"/>
                </a:solidFill>
              </a:rPr>
              <a:t>acoustic</a:t>
            </a:r>
            <a:r>
              <a:t>,…}  and segmentation {</a:t>
            </a:r>
            <a:r>
              <a:rPr>
                <a:solidFill>
                  <a:schemeClr val="accent2"/>
                </a:solidFill>
              </a:rPr>
              <a:t>single answer</a:t>
            </a:r>
            <a:r>
              <a:t>, </a:t>
            </a:r>
            <a:r>
              <a:rPr>
                <a:solidFill>
                  <a:schemeClr val="accent2"/>
                </a:solidFill>
              </a:rPr>
              <a:t>answer chunk</a:t>
            </a:r>
            <a:r>
              <a:t>}</a:t>
            </a:r>
          </a:p>
          <a:p>
            <a:pPr marL="280736" indent="-280736">
              <a:buFontTx/>
              <a:defRPr>
                <a:solidFill>
                  <a:schemeClr val="accent1"/>
                </a:solidFill>
              </a:defRPr>
            </a:pPr>
            <a:r>
              <a:t>parse_files(segmentation, feature set)  : </a:t>
            </a:r>
            <a:r>
              <a:rPr>
                <a:solidFill>
                  <a:srgbClr val="000000"/>
                </a:solidFill>
              </a:rPr>
              <a:t>through regular expressions, exploit file naming convention to construct output file with participant id, question number, question sensitivity, truth label, and features in set.</a:t>
            </a:r>
          </a:p>
        </p:txBody>
      </p:sp>
      <p:sp>
        <p:nvSpPr>
          <p:cNvPr id="4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4" name="Image" descr="Image"/>
          <p:cNvPicPr>
            <a:picLocks noChangeAspect="1"/>
          </p:cNvPicPr>
          <p:nvPr/>
        </p:nvPicPr>
        <p:blipFill>
          <a:blip r:embed="rId2">
            <a:extLst/>
          </a:blip>
          <a:stretch>
            <a:fillRect/>
          </a:stretch>
        </p:blipFill>
        <p:spPr>
          <a:xfrm>
            <a:off x="465763" y="624984"/>
            <a:ext cx="6428040" cy="5608032"/>
          </a:xfrm>
          <a:prstGeom prst="rect">
            <a:avLst/>
          </a:prstGeom>
          <a:ln w="12700">
            <a:miter lim="400000"/>
          </a:ln>
        </p:spPr>
      </p:pic>
      <p:sp>
        <p:nvSpPr>
          <p:cNvPr id="415" name="…"/>
          <p:cNvSpPr txBox="1"/>
          <p:nvPr/>
        </p:nvSpPr>
        <p:spPr>
          <a:xfrm>
            <a:off x="7127411" y="623228"/>
            <a:ext cx="272019"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Rectangle 4"/>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Don’t we have a lie detector (polygraph) ?</a:t>
            </a:r>
          </a:p>
        </p:txBody>
      </p:sp>
      <p:sp>
        <p:nvSpPr>
          <p:cNvPr id="141" name="Rectangle 5"/>
          <p:cNvSpPr txBox="1"/>
          <p:nvPr>
            <p:ph type="body" idx="1"/>
          </p:nvPr>
        </p:nvSpPr>
        <p:spPr>
          <a:xfrm>
            <a:off x="457200" y="1600200"/>
            <a:ext cx="8229600" cy="4525963"/>
          </a:xfrm>
          <a:prstGeom prst="rect">
            <a:avLst/>
          </a:prstGeom>
        </p:spPr>
        <p:txBody>
          <a:bodyPr/>
          <a:lstStyle/>
          <a:p>
            <a:pPr marL="342900" indent="-342900">
              <a:lnSpc>
                <a:spcPct val="90000"/>
              </a:lnSpc>
              <a:defRPr b="1" i="1" sz="2500">
                <a:latin typeface="Times New Roman"/>
                <a:ea typeface="Times New Roman"/>
                <a:cs typeface="Times New Roman"/>
                <a:sym typeface="Times New Roman"/>
              </a:defRPr>
            </a:pPr>
            <a:r>
              <a:rPr b="0" i="0">
                <a:solidFill>
                  <a:schemeClr val="accent1"/>
                </a:solidFill>
              </a:rPr>
              <a:t>‘Automatic’ methods</a:t>
            </a:r>
            <a:r>
              <a:rPr b="0" i="0"/>
              <a:t> </a:t>
            </a:r>
            <a:r>
              <a:t> </a:t>
            </a:r>
            <a:r>
              <a:rPr b="0" i="0"/>
              <a:t>(e.g. polygraph)</a:t>
            </a:r>
          </a:p>
          <a:p>
            <a:pPr marL="342900" indent="-342900">
              <a:lnSpc>
                <a:spcPct val="90000"/>
              </a:lnSpc>
              <a:defRPr i="1" sz="2500">
                <a:latin typeface="Times New Roman"/>
                <a:ea typeface="Times New Roman"/>
                <a:cs typeface="Times New Roman"/>
                <a:sym typeface="Times New Roman"/>
              </a:defRPr>
            </a:pPr>
            <a:r>
              <a:rPr i="0">
                <a:solidFill>
                  <a:schemeClr val="accent1"/>
                </a:solidFill>
              </a:rPr>
              <a:t>Human training</a:t>
            </a:r>
          </a:p>
          <a:p>
            <a:pPr lvl="1">
              <a:lnSpc>
                <a:spcPct val="90000"/>
              </a:lnSpc>
              <a:spcBef>
                <a:spcPts val="0"/>
              </a:spcBef>
              <a:defRPr sz="2500">
                <a:latin typeface="Times New Roman"/>
                <a:ea typeface="Times New Roman"/>
                <a:cs typeface="Times New Roman"/>
                <a:sym typeface="Times New Roman"/>
              </a:defRPr>
            </a:pPr>
            <a:r>
              <a:t>Behavioral Analysis: Interview/Interrogation methods</a:t>
            </a:r>
          </a:p>
          <a:p>
            <a:pPr lvl="1">
              <a:lnSpc>
                <a:spcPct val="90000"/>
              </a:lnSpc>
              <a:spcBef>
                <a:spcPts val="0"/>
              </a:spcBef>
              <a:defRPr sz="2500">
                <a:latin typeface="Times New Roman"/>
                <a:ea typeface="Times New Roman"/>
                <a:cs typeface="Times New Roman"/>
                <a:sym typeface="Times New Roman"/>
              </a:defRPr>
            </a:pPr>
            <a:r>
              <a:t>No empirical support, ex. : </a:t>
            </a:r>
          </a:p>
          <a:p>
            <a:pPr lvl="3" marL="0" indent="685800">
              <a:lnSpc>
                <a:spcPct val="90000"/>
              </a:lnSpc>
              <a:spcBef>
                <a:spcPts val="0"/>
              </a:spcBef>
              <a:buSzTx/>
              <a:buFontTx/>
              <a:buNone/>
              <a:defRPr sz="2500">
                <a:latin typeface="Times New Roman"/>
                <a:ea typeface="Times New Roman"/>
                <a:cs typeface="Times New Roman"/>
                <a:sym typeface="Times New Roman"/>
              </a:defRPr>
            </a:pPr>
            <a:r>
              <a:t>Truth</a:t>
            </a:r>
            <a:r>
              <a:rPr i="1"/>
              <a:t>: </a:t>
            </a:r>
            <a:r>
              <a:t>I </a:t>
            </a:r>
            <a:r>
              <a:rPr b="1" i="1">
                <a:solidFill>
                  <a:schemeClr val="accent2"/>
                </a:solidFill>
              </a:rPr>
              <a:t>didn’t</a:t>
            </a:r>
            <a:r>
              <a:t> take the money</a:t>
            </a:r>
            <a:r>
              <a:rPr i="1"/>
              <a:t> </a:t>
            </a:r>
            <a:r>
              <a:t>vs. Lie: </a:t>
            </a:r>
            <a:r>
              <a:t>I </a:t>
            </a:r>
            <a:r>
              <a:rPr b="1" i="1">
                <a:solidFill>
                  <a:schemeClr val="accent2"/>
                </a:solidFill>
              </a:rPr>
              <a:t>did not</a:t>
            </a:r>
            <a:r>
              <a:rPr>
                <a:solidFill>
                  <a:schemeClr val="accent2"/>
                </a:solidFill>
              </a:rPr>
              <a:t> </a:t>
            </a:r>
            <a:r>
              <a:t>take the money</a:t>
            </a:r>
            <a:r>
              <a:rPr i="1"/>
              <a:t> </a:t>
            </a:r>
            <a:endParaRPr i="1"/>
          </a:p>
          <a:p>
            <a:pPr lvl="3" marL="0" indent="685800">
              <a:lnSpc>
                <a:spcPct val="90000"/>
              </a:lnSpc>
              <a:spcBef>
                <a:spcPts val="0"/>
              </a:spcBef>
              <a:buSzTx/>
              <a:buFontTx/>
              <a:buNone/>
              <a:defRPr sz="2500">
                <a:latin typeface="Times New Roman"/>
                <a:ea typeface="Times New Roman"/>
                <a:cs typeface="Times New Roman"/>
                <a:sym typeface="Times New Roman"/>
              </a:defRPr>
            </a:pPr>
            <a:r>
              <a:rPr i="1"/>
              <a:t>(what about non-native speakers?)</a:t>
            </a:r>
            <a:endParaRPr i="1"/>
          </a:p>
          <a:p>
            <a:pPr marL="342900" indent="-342900">
              <a:lnSpc>
                <a:spcPct val="90000"/>
              </a:lnSpc>
              <a:defRPr b="1" i="1" sz="2500">
                <a:solidFill>
                  <a:schemeClr val="accent1"/>
                </a:solidFill>
                <a:latin typeface="Times New Roman"/>
                <a:ea typeface="Times New Roman"/>
                <a:cs typeface="Times New Roman"/>
                <a:sym typeface="Times New Roman"/>
              </a:defRPr>
            </a:pPr>
            <a:r>
              <a:rPr b="0" i="0"/>
              <a:t>Laboratory studies</a:t>
            </a:r>
            <a:endParaRPr b="0" i="0"/>
          </a:p>
          <a:p>
            <a:pPr lvl="3" marL="0" indent="685800">
              <a:lnSpc>
                <a:spcPct val="90000"/>
              </a:lnSpc>
              <a:buSzTx/>
              <a:buFontTx/>
              <a:buNone/>
              <a:defRPr b="1" i="1" sz="2500">
                <a:latin typeface="Times New Roman"/>
                <a:ea typeface="Times New Roman"/>
                <a:cs typeface="Times New Roman"/>
                <a:sym typeface="Times New Roman"/>
              </a:defRPr>
            </a:pPr>
            <a:r>
              <a:rPr b="0" i="0"/>
              <a:t>(facial expression, body posture/gesture, brain activation, odor,</a:t>
            </a:r>
            <a:r>
              <a:rPr b="0" i="0"/>
              <a:t>…</a:t>
            </a:r>
            <a:r>
              <a:rPr b="0" i="0"/>
              <a:t>)</a:t>
            </a:r>
          </a:p>
        </p:txBody>
      </p:sp>
      <p:sp>
        <p:nvSpPr>
          <p:cNvPr id="142" name="Rectangle 6"/>
          <p:cNvSpPr txBox="1"/>
          <p:nvPr>
            <p:ph type="sldNum" sz="quarter" idx="2"/>
          </p:nvPr>
        </p:nvSpPr>
        <p:spPr>
          <a:xfrm>
            <a:off x="8502739" y="6404292"/>
            <a:ext cx="184061"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Title"/>
          <p:cNvSpPr txBox="1"/>
          <p:nvPr>
            <p:ph type="title"/>
          </p:nvPr>
        </p:nvSpPr>
        <p:spPr>
          <a:prstGeom prst="rect">
            <a:avLst/>
          </a:prstGeom>
        </p:spPr>
        <p:txBody>
          <a:bodyPr/>
          <a:lstStyle/>
          <a:p>
            <a:pPr/>
          </a:p>
        </p:txBody>
      </p:sp>
      <p:sp>
        <p:nvSpPr>
          <p:cNvPr id="418" name="sensitive_feature_analysis.R :…"/>
          <p:cNvSpPr txBox="1"/>
          <p:nvPr>
            <p:ph type="body" idx="1"/>
          </p:nvPr>
        </p:nvSpPr>
        <p:spPr>
          <a:prstGeom prst="rect">
            <a:avLst/>
          </a:prstGeom>
        </p:spPr>
        <p:txBody>
          <a:bodyPr/>
          <a:lstStyle/>
          <a:p>
            <a:pPr marL="0" indent="0" defTabSz="438911">
              <a:buSzTx/>
              <a:buFontTx/>
              <a:buNone/>
              <a:defRPr sz="2688"/>
            </a:pPr>
            <a:r>
              <a:rPr>
                <a:solidFill>
                  <a:schemeClr val="accent1"/>
                </a:solidFill>
              </a:rPr>
              <a:t>sensitive_feature_analysis.R </a:t>
            </a:r>
            <a:r>
              <a:t>:</a:t>
            </a:r>
          </a:p>
          <a:p>
            <a:pPr marL="0" indent="0" defTabSz="438911">
              <a:buSzTx/>
              <a:buFontTx/>
              <a:buNone/>
              <a:defRPr sz="2688"/>
            </a:pPr>
            <a:r>
              <a:t>Performs a series of MANOVA and posthoc tests to identify interactions between features sets (</a:t>
            </a:r>
            <a:r>
              <a:rPr>
                <a:solidFill>
                  <a:schemeClr val="accent2"/>
                </a:solidFill>
              </a:rPr>
              <a:t>complexity</a:t>
            </a:r>
            <a:r>
              <a:t>, </a:t>
            </a:r>
            <a:r>
              <a:rPr>
                <a:solidFill>
                  <a:schemeClr val="accent2"/>
                </a:solidFill>
              </a:rPr>
              <a:t>acoustic</a:t>
            </a:r>
            <a:r>
              <a:t>, </a:t>
            </a:r>
            <a:r>
              <a:rPr>
                <a:solidFill>
                  <a:schemeClr val="accent2"/>
                </a:solidFill>
              </a:rPr>
              <a:t>lexical</a:t>
            </a:r>
            <a:r>
              <a:t>, </a:t>
            </a:r>
            <a:r>
              <a:rPr>
                <a:solidFill>
                  <a:schemeClr val="accent2"/>
                </a:solidFill>
              </a:rPr>
              <a:t>psycholinguistic</a:t>
            </a:r>
            <a:r>
              <a:t>) and question sensitivity. </a:t>
            </a:r>
          </a:p>
          <a:p>
            <a:pPr marL="0" indent="0" defTabSz="438911">
              <a:buSzTx/>
              <a:buFontTx/>
              <a:buNone/>
              <a:defRPr sz="2688"/>
            </a:pPr>
            <a:r>
              <a:t>For each feature set and segmentation, calls:</a:t>
            </a:r>
          </a:p>
          <a:p>
            <a:pPr marL="269507" indent="-269507" defTabSz="438911">
              <a:buFontTx/>
              <a:defRPr sz="2688"/>
            </a:pPr>
            <a:r>
              <a:rPr>
                <a:solidFill>
                  <a:schemeClr val="accent1"/>
                </a:solidFill>
              </a:rPr>
              <a:t>manova_posthoc(…)</a:t>
            </a:r>
            <a:r>
              <a:t> : reads in appropriate file as dataframe, performs some necessary reformatting, correct for Type I error, when result significant output effect plot, write results to csv file.</a:t>
            </a:r>
          </a:p>
        </p:txBody>
      </p:sp>
      <p:sp>
        <p:nvSpPr>
          <p:cNvPr id="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Title"/>
          <p:cNvSpPr txBox="1"/>
          <p:nvPr>
            <p:ph type="title"/>
          </p:nvPr>
        </p:nvSpPr>
        <p:spPr>
          <a:prstGeom prst="rect">
            <a:avLst/>
          </a:prstGeom>
        </p:spPr>
        <p:txBody>
          <a:bodyPr/>
          <a:lstStyle/>
          <a:p>
            <a:pPr/>
          </a:p>
        </p:txBody>
      </p:sp>
      <p:sp>
        <p:nvSpPr>
          <p:cNvPr id="422" name="Body"/>
          <p:cNvSpPr txBox="1"/>
          <p:nvPr>
            <p:ph type="body" idx="1"/>
          </p:nvPr>
        </p:nvSpPr>
        <p:spPr>
          <a:prstGeom prst="rect">
            <a:avLst/>
          </a:prstGeom>
        </p:spPr>
        <p:txBody>
          <a:bodyPr/>
          <a:lstStyle/>
          <a:p>
            <a:pPr/>
          </a:p>
        </p:txBody>
      </p:sp>
      <p:sp>
        <p:nvSpPr>
          <p:cNvPr id="4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4" name="Image" descr="Image"/>
          <p:cNvPicPr>
            <a:picLocks noChangeAspect="1"/>
          </p:cNvPicPr>
          <p:nvPr/>
        </p:nvPicPr>
        <p:blipFill>
          <a:blip r:embed="rId2">
            <a:extLst/>
          </a:blip>
          <a:stretch>
            <a:fillRect/>
          </a:stretch>
        </p:blipFill>
        <p:spPr>
          <a:xfrm>
            <a:off x="211419" y="502747"/>
            <a:ext cx="8721162" cy="2801617"/>
          </a:xfrm>
          <a:prstGeom prst="rect">
            <a:avLst/>
          </a:prstGeom>
          <a:ln w="12700">
            <a:miter lim="400000"/>
          </a:ln>
        </p:spPr>
      </p:pic>
      <p:sp>
        <p:nvSpPr>
          <p:cNvPr id="425" name="Rectangle"/>
          <p:cNvSpPr/>
          <p:nvPr/>
        </p:nvSpPr>
        <p:spPr>
          <a:xfrm>
            <a:off x="58049" y="2542943"/>
            <a:ext cx="9027902" cy="243841"/>
          </a:xfrm>
          <a:prstGeom prst="rect">
            <a:avLst/>
          </a:prstGeom>
          <a:ln w="25400">
            <a:solidFill>
              <a:schemeClr val="accent1"/>
            </a:solidFill>
          </a:ln>
          <a:effectLst>
            <a:outerShdw sx="100000" sy="100000" kx="0" ky="0" algn="b" rotWithShape="0" blurRad="38100" dist="23000" dir="5400000">
              <a:srgbClr val="000000">
                <a:alpha val="35000"/>
              </a:srgbClr>
            </a:outerShdw>
          </a:effectLst>
        </p:spPr>
        <p:txBody>
          <a:bodyPr lIns="45719" rIns="45719" anchor="ctr"/>
          <a:lstStyle/>
          <a:p>
            <a:pPr/>
          </a:p>
        </p:txBody>
      </p:sp>
      <p:pic>
        <p:nvPicPr>
          <p:cNvPr id="426" name="lexical_DAL.activate_multiple_turns.jpeg" descr="lexical_DAL.activate_multiple_turns.jpeg"/>
          <p:cNvPicPr>
            <a:picLocks noChangeAspect="1"/>
          </p:cNvPicPr>
          <p:nvPr/>
        </p:nvPicPr>
        <p:blipFill>
          <a:blip r:embed="rId3">
            <a:extLst/>
          </a:blip>
          <a:stretch>
            <a:fillRect/>
          </a:stretch>
        </p:blipFill>
        <p:spPr>
          <a:xfrm>
            <a:off x="2698983" y="3248757"/>
            <a:ext cx="3478615" cy="3478615"/>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1"/>
          <p:cNvSpPr txBox="1"/>
          <p:nvPr>
            <p:ph type="title"/>
          </p:nvPr>
        </p:nvSpPr>
        <p:spPr>
          <a:prstGeom prst="rect">
            <a:avLst/>
          </a:prstGeom>
        </p:spPr>
        <p:txBody>
          <a:bodyPr/>
          <a:lstStyle/>
          <a:p>
            <a:pPr/>
            <a:r>
              <a:t>Future Research</a:t>
            </a:r>
          </a:p>
        </p:txBody>
      </p:sp>
      <p:sp>
        <p:nvSpPr>
          <p:cNvPr id="429" name="Content Placeholder 2"/>
          <p:cNvSpPr txBox="1"/>
          <p:nvPr>
            <p:ph type="body" idx="1"/>
          </p:nvPr>
        </p:nvSpPr>
        <p:spPr>
          <a:xfrm>
            <a:off x="457200" y="1600200"/>
            <a:ext cx="8229600" cy="4525963"/>
          </a:xfrm>
          <a:prstGeom prst="rect">
            <a:avLst/>
          </a:prstGeom>
        </p:spPr>
        <p:txBody>
          <a:bodyPr/>
          <a:lstStyle/>
          <a:p>
            <a:pPr>
              <a:lnSpc>
                <a:spcPct val="90000"/>
              </a:lnSpc>
              <a:defRPr b="1" i="1">
                <a:solidFill>
                  <a:schemeClr val="accent1"/>
                </a:solidFill>
              </a:defRPr>
            </a:pPr>
            <a:r>
              <a:t>Creating “trusted” and “mistrusted” synthetic voices</a:t>
            </a:r>
            <a:r>
              <a:rPr>
                <a:solidFill>
                  <a:srgbClr val="000000"/>
                </a:solidFill>
              </a:rPr>
              <a:t> </a:t>
            </a:r>
            <a:r>
              <a:rPr b="0" i="0">
                <a:solidFill>
                  <a:srgbClr val="000000"/>
                </a:solidFill>
              </a:rPr>
              <a:t>based on our findings (What are the acoustic-prosodic features of voices that hearers believe or do not believe?) for robots, avatars, chatbots</a:t>
            </a:r>
            <a:endParaRPr b="0" i="0">
              <a:solidFill>
                <a:srgbClr val="000000"/>
              </a:solidFill>
            </a:endParaRPr>
          </a:p>
          <a:p>
            <a:pPr>
              <a:lnSpc>
                <a:spcPct val="90000"/>
              </a:lnSpc>
              <a:defRPr b="1" i="1">
                <a:solidFill>
                  <a:schemeClr val="accent1"/>
                </a:solidFill>
              </a:defRPr>
            </a:pPr>
            <a:r>
              <a:t>Obtain more human judgments</a:t>
            </a:r>
            <a:r>
              <a:rPr>
                <a:solidFill>
                  <a:srgbClr val="000000"/>
                </a:solidFill>
              </a:rPr>
              <a:t> </a:t>
            </a:r>
            <a:r>
              <a:rPr b="0" i="0">
                <a:solidFill>
                  <a:srgbClr val="000000"/>
                </a:solidFill>
              </a:rPr>
              <a:t>on our data through crowd-sourcing:  </a:t>
            </a:r>
            <a:r>
              <a:rPr>
                <a:solidFill>
                  <a:schemeClr val="accent2"/>
                </a:solidFill>
              </a:rPr>
              <a:t>The Lying Game</a:t>
            </a:r>
          </a:p>
        </p:txBody>
      </p:sp>
      <p:sp>
        <p:nvSpPr>
          <p:cNvPr id="430" name="Slide Number Placeholder 3"/>
          <p:cNvSpPr txBox="1"/>
          <p:nvPr>
            <p:ph type="sldNum" sz="quarter" idx="2"/>
          </p:nvPr>
        </p:nvSpPr>
        <p:spPr>
          <a:xfrm>
            <a:off x="8422818" y="6404292"/>
            <a:ext cx="263983"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267"/>
          <p:cNvSpPr txBox="1"/>
          <p:nvPr>
            <p:ph type="title"/>
          </p:nvPr>
        </p:nvSpPr>
        <p:spPr>
          <a:prstGeom prst="rect">
            <a:avLst/>
          </a:prstGeom>
        </p:spPr>
        <p:txBody>
          <a:bodyPr lIns="34275" tIns="34275" rIns="34275" bIns="34275" anchor="b"/>
          <a:lstStyle/>
          <a:p>
            <a:pPr/>
          </a:p>
        </p:txBody>
      </p:sp>
      <p:sp>
        <p:nvSpPr>
          <p:cNvPr id="435" name="Shape 268"/>
          <p:cNvSpPr txBox="1"/>
          <p:nvPr>
            <p:ph type="body" idx="1"/>
          </p:nvPr>
        </p:nvSpPr>
        <p:spPr>
          <a:xfrm>
            <a:off x="457200" y="1600200"/>
            <a:ext cx="8229600" cy="4525963"/>
          </a:xfrm>
          <a:prstGeom prst="rect">
            <a:avLst/>
          </a:prstGeom>
        </p:spPr>
        <p:txBody>
          <a:bodyPr lIns="0" tIns="0" rIns="0" bIns="0"/>
          <a:lstStyle/>
          <a:p>
            <a:pPr marL="0" indent="0">
              <a:spcBef>
                <a:spcPts val="400"/>
              </a:spcBef>
              <a:buSzTx/>
              <a:buNone/>
            </a:pPr>
          </a:p>
          <a:p>
            <a:pPr marL="0" indent="0" algn="ctr">
              <a:spcBef>
                <a:spcPts val="400"/>
              </a:spcBef>
              <a:buSzTx/>
              <a:buNone/>
              <a:defRPr sz="4000"/>
            </a:pPr>
            <a:r>
              <a:t>Thank you!</a:t>
            </a:r>
          </a:p>
          <a:p>
            <a:pPr marL="0" indent="0" algn="ctr">
              <a:spcBef>
                <a:spcPts val="400"/>
              </a:spcBef>
              <a:buSzTx/>
              <a:buNone/>
            </a:pPr>
            <a:r>
              <a:t>All materials on </a:t>
            </a:r>
            <a:r>
              <a:rPr u="sng">
                <a:solidFill>
                  <a:srgbClr val="8413FF"/>
                </a:solidFill>
                <a:uFill>
                  <a:solidFill>
                    <a:srgbClr val="8413FF"/>
                  </a:solidFill>
                </a:uFill>
                <a:hlinkClick r:id="rId2" invalidUrl="" action="" tgtFrame="" tooltip="" history="1" highlightClick="0" endSnd="0"/>
              </a:rPr>
              <a:t>Github</a:t>
            </a:r>
            <a:r>
              <a:t> </a:t>
            </a:r>
          </a:p>
        </p:txBody>
      </p:sp>
      <p:sp>
        <p:nvSpPr>
          <p:cNvPr id="436" name="Shape 269"/>
          <p:cNvSpPr txBox="1"/>
          <p:nvPr>
            <p:ph type="sldNum" sz="quarter" idx="2"/>
          </p:nvPr>
        </p:nvSpPr>
        <p:spPr>
          <a:xfrm>
            <a:off x="8445708" y="6415737"/>
            <a:ext cx="241092" cy="246351"/>
          </a:xfrm>
          <a:prstGeom prst="rect">
            <a:avLst/>
          </a:prstGeom>
          <a:extLst>
            <a:ext uri="{C572A759-6A51-4108-AA02-DFA0A04FC94B}">
              <ma14:wrappingTextBoxFlag xmlns:ma14="http://schemas.microsoft.com/office/mac/drawingml/2011/main" val="1"/>
            </a:ext>
          </a:extLst>
        </p:spPr>
        <p:txBody>
          <a:bodyPr lIns="34275" tIns="34275" rIns="34275" bIns="34275"/>
          <a:lstStyle/>
          <a:p>
            <a:pPr/>
            <a:fld id="{86CB4B4D-7CA3-9044-876B-883B54F8677D}" type="slidenum"/>
          </a:p>
        </p:txBody>
      </p:sp>
      <p:pic>
        <p:nvPicPr>
          <p:cNvPr id="437" name="Shape 270" descr="Shape 270"/>
          <p:cNvPicPr>
            <a:picLocks noChangeAspect="1"/>
          </p:cNvPicPr>
          <p:nvPr/>
        </p:nvPicPr>
        <p:blipFill>
          <a:blip r:embed="rId3">
            <a:extLst/>
          </a:blip>
          <a:stretch>
            <a:fillRect/>
          </a:stretch>
        </p:blipFill>
        <p:spPr>
          <a:xfrm>
            <a:off x="3782290" y="3810001"/>
            <a:ext cx="1560984" cy="1559161"/>
          </a:xfrm>
          <a:prstGeom prst="rect">
            <a:avLst/>
          </a:prstGeom>
          <a:ln w="12700">
            <a:miter lim="400000"/>
          </a:ln>
        </p:spPr>
      </p:pic>
      <p:pic>
        <p:nvPicPr>
          <p:cNvPr id="438" name="Shape 271" descr="Shape 271"/>
          <p:cNvPicPr>
            <a:picLocks noChangeAspect="1"/>
          </p:cNvPicPr>
          <p:nvPr/>
        </p:nvPicPr>
        <p:blipFill>
          <a:blip r:embed="rId4">
            <a:extLst/>
          </a:blip>
          <a:stretch>
            <a:fillRect/>
          </a:stretch>
        </p:blipFill>
        <p:spPr>
          <a:xfrm>
            <a:off x="5444835" y="3988105"/>
            <a:ext cx="1405198" cy="1381057"/>
          </a:xfrm>
          <a:prstGeom prst="rect">
            <a:avLst/>
          </a:prstGeom>
          <a:ln w="12700">
            <a:miter lim="400000"/>
          </a:ln>
        </p:spPr>
      </p:pic>
      <p:pic>
        <p:nvPicPr>
          <p:cNvPr id="439" name="Picture 1" descr="Picture 1"/>
          <p:cNvPicPr>
            <a:picLocks noChangeAspect="1"/>
          </p:cNvPicPr>
          <p:nvPr/>
        </p:nvPicPr>
        <p:blipFill>
          <a:blip r:embed="rId5">
            <a:extLst/>
          </a:blip>
          <a:stretch>
            <a:fillRect/>
          </a:stretch>
        </p:blipFill>
        <p:spPr>
          <a:xfrm>
            <a:off x="2092037" y="3988103"/>
            <a:ext cx="1371601" cy="1266888"/>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442"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443"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44"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445" name="p352p353-part2_ch2:1834.867900:1840.947900:q12:n1:T.wav" descr="p352p353-part2_ch2:1834.867900:1840.947900:q12:n1:T.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4788291" y="3415586"/>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080000" fill="hold"/>
                                        <p:tgtEl>
                                          <p:spTgt spid="44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445"/>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450" name="Shape 51"/>
          <p:cNvSpPr txBox="1"/>
          <p:nvPr>
            <p:ph type="body" idx="1"/>
          </p:nvPr>
        </p:nvSpPr>
        <p:spPr>
          <a:xfrm>
            <a:off x="457200" y="1600200"/>
            <a:ext cx="8229600" cy="4967601"/>
          </a:xfrm>
          <a:prstGeom prst="rect">
            <a:avLst/>
          </a:prstGeom>
        </p:spPr>
        <p:txBody>
          <a:bodyPr/>
          <a:lstStyle/>
          <a:p>
            <a:pPr/>
          </a:p>
        </p:txBody>
      </p:sp>
      <p:sp>
        <p:nvSpPr>
          <p:cNvPr id="451"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453" name="Picture 6" descr="Picture 6"/>
          <p:cNvPicPr>
            <a:picLocks noChangeAspect="1"/>
          </p:cNvPicPr>
          <p:nvPr/>
        </p:nvPicPr>
        <p:blipFill>
          <a:blip r:embed="rId4">
            <a:extLst/>
          </a:blip>
          <a:stretch>
            <a:fillRect/>
          </a:stretch>
        </p:blipFill>
        <p:spPr>
          <a:xfrm>
            <a:off x="3472071" y="3965693"/>
            <a:ext cx="5306787" cy="22192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458"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459"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0"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461" name="p514p515-part2_ch2:1199.310584:1216.842950:q12:n1:F.wav" descr="p514p515-part2_ch2:1199.310584:1216.842950:q12:n1:F.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218043" y="3283227"/>
            <a:ext cx="571501" cy="5715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532358" fill="hold"/>
                                        <p:tgtEl>
                                          <p:spTgt spid="461"/>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461"/>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466" name="Shape 51"/>
          <p:cNvSpPr txBox="1"/>
          <p:nvPr>
            <p:ph type="body" idx="1"/>
          </p:nvPr>
        </p:nvSpPr>
        <p:spPr>
          <a:xfrm>
            <a:off x="457200" y="1600200"/>
            <a:ext cx="8229600" cy="4967601"/>
          </a:xfrm>
          <a:prstGeom prst="rect">
            <a:avLst/>
          </a:prstGeom>
        </p:spPr>
        <p:txBody>
          <a:bodyPr/>
          <a:lstStyle/>
          <a:p>
            <a:pPr/>
          </a:p>
        </p:txBody>
      </p:sp>
      <p:sp>
        <p:nvSpPr>
          <p:cNvPr id="467"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68"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469" name="Picture 6" descr="Picture 6"/>
          <p:cNvPicPr>
            <a:picLocks noChangeAspect="1"/>
          </p:cNvPicPr>
          <p:nvPr/>
        </p:nvPicPr>
        <p:blipFill>
          <a:blip r:embed="rId4">
            <a:extLst/>
          </a:blip>
          <a:stretch>
            <a:fillRect/>
          </a:stretch>
        </p:blipFill>
        <p:spPr>
          <a:xfrm>
            <a:off x="3839993" y="3103232"/>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3" name="Title 1"/>
          <p:cNvSpPr txBox="1"/>
          <p:nvPr>
            <p:ph type="title"/>
          </p:nvPr>
        </p:nvSpPr>
        <p:spPr>
          <a:prstGeom prst="rect">
            <a:avLst/>
          </a:prstGeom>
        </p:spPr>
        <p:txBody>
          <a:bodyPr/>
          <a:lstStyle/>
          <a:p>
            <a:pPr/>
            <a:r>
              <a:t>“Have you ever tweeted?”</a:t>
            </a:r>
          </a:p>
        </p:txBody>
      </p:sp>
      <p:sp>
        <p:nvSpPr>
          <p:cNvPr id="474" name="Slide Number Placeholder 6"/>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5" name="sample_audio.wav" descr="sample_audio.wav"/>
          <p:cNvPicPr>
            <a:picLocks noChangeAspect="0"/>
          </p:cNvPicPr>
          <p:nvPr>
            <a:audioFile r:link="rId2"/>
            <p:extLst>
              <p:ext uri="{DAA4B4D4-6D71-4841-9C94-3DE7FCFB9230}">
                <p14:media xmlns:p14="http://schemas.microsoft.com/office/powerpoint/2010/main" r:embed="rId3"/>
              </p:ext>
            </p:extLst>
          </p:nvPr>
        </p:nvPicPr>
        <p:blipFill>
          <a:blip r:embed="rId4">
            <a:extLst/>
          </a:blip>
          <a:stretch>
            <a:fillRect/>
          </a:stretch>
        </p:blipFill>
        <p:spPr>
          <a:xfrm>
            <a:off x="2661556" y="2620818"/>
            <a:ext cx="571501" cy="571501"/>
          </a:xfrm>
          <a:prstGeom prst="rect">
            <a:avLst/>
          </a:prstGeom>
          <a:ln w="12700">
            <a:miter lim="400000"/>
          </a:ln>
        </p:spPr>
      </p:pic>
      <p:pic>
        <p:nvPicPr>
          <p:cNvPr id="476" name="Picture 9" descr="Picture 9"/>
          <p:cNvPicPr>
            <a:picLocks noChangeAspect="1"/>
          </p:cNvPicPr>
          <p:nvPr/>
        </p:nvPicPr>
        <p:blipFill>
          <a:blip r:embed="rId5">
            <a:extLst/>
          </a:blip>
          <a:stretch>
            <a:fillRect/>
          </a:stretch>
        </p:blipFill>
        <p:spPr>
          <a:xfrm>
            <a:off x="3743390" y="1892796"/>
            <a:ext cx="3656162" cy="2744987"/>
          </a:xfrm>
          <a:prstGeom prst="rect">
            <a:avLst/>
          </a:prstGeom>
          <a:ln w="12700">
            <a:miter lim="400000"/>
          </a:ln>
        </p:spPr>
      </p:pic>
      <p:sp>
        <p:nvSpPr>
          <p:cNvPr id="477" name="Title 1"/>
          <p:cNvSpPr txBox="1"/>
          <p:nvPr/>
        </p:nvSpPr>
        <p:spPr>
          <a:xfrm>
            <a:off x="2346578" y="4767262"/>
            <a:ext cx="3313994" cy="99417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defTabSz="914400">
              <a:lnSpc>
                <a:spcPct val="90000"/>
              </a:lnSpc>
              <a:defRPr sz="3300"/>
            </a:lvl1pPr>
          </a:lstStyle>
          <a:p>
            <a:pPr/>
            <a:r>
              <a:t>TRUE or FALSE?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5816235" fill="hold"/>
                                        <p:tgtEl>
                                          <p:spTgt spid="475"/>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93939">
                <p:cTn id="7" fill="hold" display="0">
                  <p:stCondLst>
                    <p:cond delay="indefinite"/>
                  </p:stCondLst>
                </p:cTn>
                <p:tgtEl>
                  <p:spTgt spid="47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9" name="Title 1"/>
          <p:cNvSpPr txBox="1"/>
          <p:nvPr>
            <p:ph type="title"/>
          </p:nvPr>
        </p:nvSpPr>
        <p:spPr>
          <a:prstGeom prst="rect">
            <a:avLst/>
          </a:prstGeom>
        </p:spPr>
        <p:txBody>
          <a:bodyPr/>
          <a:lstStyle/>
          <a:p>
            <a:pPr/>
            <a:r>
              <a:t>“Have you ever tweeted?”</a:t>
            </a:r>
          </a:p>
        </p:txBody>
      </p:sp>
      <p:sp>
        <p:nvSpPr>
          <p:cNvPr id="480" name="Slide Number Placeholder 6"/>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1" name="Picture 9" descr="Picture 9"/>
          <p:cNvPicPr>
            <a:picLocks noChangeAspect="1"/>
          </p:cNvPicPr>
          <p:nvPr/>
        </p:nvPicPr>
        <p:blipFill>
          <a:blip r:embed="rId3">
            <a:extLst/>
          </a:blip>
          <a:stretch>
            <a:fillRect/>
          </a:stretch>
        </p:blipFill>
        <p:spPr>
          <a:xfrm>
            <a:off x="3743390" y="1892796"/>
            <a:ext cx="3656162" cy="2744987"/>
          </a:xfrm>
          <a:prstGeom prst="rect">
            <a:avLst/>
          </a:prstGeom>
          <a:ln w="12700">
            <a:miter lim="400000"/>
          </a:ln>
        </p:spPr>
      </p:pic>
      <p:pic>
        <p:nvPicPr>
          <p:cNvPr id="482" name="Picture 7" descr="Picture 7"/>
          <p:cNvPicPr>
            <a:picLocks noChangeAspect="1"/>
          </p:cNvPicPr>
          <p:nvPr/>
        </p:nvPicPr>
        <p:blipFill>
          <a:blip r:embed="rId4">
            <a:extLst/>
          </a:blip>
          <a:stretch>
            <a:fillRect/>
          </a:stretch>
        </p:blipFill>
        <p:spPr>
          <a:xfrm>
            <a:off x="676981" y="3880546"/>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Rectangle 2"/>
          <p:cNvSpPr txBox="1"/>
          <p:nvPr>
            <p:ph type="title"/>
          </p:nvPr>
        </p:nvSpPr>
        <p:spPr>
          <a:prstGeom prst="rect">
            <a:avLst/>
          </a:prstGeom>
        </p:spPr>
        <p:txBody>
          <a:bodyPr/>
          <a:lstStyle>
            <a:lvl1pPr>
              <a:defRPr>
                <a:latin typeface="Times New Roman"/>
                <a:ea typeface="Times New Roman"/>
                <a:cs typeface="Times New Roman"/>
                <a:sym typeface="Times New Roman"/>
              </a:defRPr>
            </a:lvl1pPr>
          </a:lstStyle>
          <a:p>
            <a:pPr/>
            <a:r>
              <a:t>Goals</a:t>
            </a:r>
          </a:p>
        </p:txBody>
      </p:sp>
      <p:sp>
        <p:nvSpPr>
          <p:cNvPr id="147" name="Rectangle 3"/>
          <p:cNvSpPr txBox="1"/>
          <p:nvPr>
            <p:ph type="body" idx="1"/>
          </p:nvPr>
        </p:nvSpPr>
        <p:spPr>
          <a:xfrm>
            <a:off x="457200" y="1600200"/>
            <a:ext cx="8229600" cy="4525963"/>
          </a:xfrm>
          <a:prstGeom prst="rect">
            <a:avLst/>
          </a:prstGeom>
        </p:spPr>
        <p:txBody>
          <a:bodyPr/>
          <a:lstStyle/>
          <a:p>
            <a:pPr marL="342900" indent="-342900">
              <a:lnSpc>
                <a:spcPct val="80000"/>
              </a:lnSpc>
              <a:spcBef>
                <a:spcPts val="1200"/>
              </a:spcBef>
              <a:defRPr b="1" i="1" sz="2500">
                <a:solidFill>
                  <a:schemeClr val="accent1"/>
                </a:solidFill>
                <a:latin typeface="Times New Roman"/>
                <a:ea typeface="Times New Roman"/>
                <a:cs typeface="Times New Roman"/>
                <a:sym typeface="Times New Roman"/>
              </a:defRPr>
            </a:pPr>
            <a:r>
              <a:rPr b="0" i="0">
                <a:solidFill>
                  <a:srgbClr val="000000"/>
                </a:solidFill>
              </a:rPr>
              <a:t>I</a:t>
            </a:r>
            <a:r>
              <a:rPr b="0" i="0">
                <a:solidFill>
                  <a:srgbClr val="000000"/>
                </a:solidFill>
              </a:rPr>
              <a:t>dentify </a:t>
            </a:r>
            <a:r>
              <a:t>spoken language</a:t>
            </a:r>
            <a:r>
              <a:t> cues</a:t>
            </a:r>
            <a:r>
              <a:rPr b="0" i="0">
                <a:solidFill>
                  <a:srgbClr val="000000"/>
                </a:solidFill>
              </a:rPr>
              <a:t> to deception</a:t>
            </a:r>
          </a:p>
          <a:p>
            <a:pPr marL="342900" indent="-342900">
              <a:lnSpc>
                <a:spcPct val="80000"/>
              </a:lnSpc>
              <a:defRPr sz="2500">
                <a:latin typeface="Times New Roman"/>
                <a:ea typeface="Times New Roman"/>
                <a:cs typeface="Times New Roman"/>
                <a:sym typeface="Times New Roman"/>
              </a:defRPr>
            </a:pPr>
            <a:r>
              <a:t>Extract </a:t>
            </a:r>
            <a:r>
              <a:rPr b="1" i="1">
                <a:solidFill>
                  <a:schemeClr val="accent1"/>
                </a:solidFill>
              </a:rPr>
              <a:t>acoustic-prosodic</a:t>
            </a:r>
            <a:r>
              <a:rPr>
                <a:solidFill>
                  <a:schemeClr val="accent1"/>
                </a:solidFill>
              </a:rPr>
              <a:t>, and </a:t>
            </a:r>
            <a:r>
              <a:rPr b="1" i="1">
                <a:solidFill>
                  <a:schemeClr val="accent1"/>
                </a:solidFill>
              </a:rPr>
              <a:t>lexical cues</a:t>
            </a:r>
            <a:r>
              <a:rPr b="1" i="1">
                <a:solidFill>
                  <a:schemeClr val="accent2"/>
                </a:solidFill>
              </a:rPr>
              <a:t> </a:t>
            </a:r>
            <a:r>
              <a:t>automatically </a:t>
            </a:r>
          </a:p>
          <a:p>
            <a:pPr marL="342900" indent="-342900">
              <a:lnSpc>
                <a:spcPct val="80000"/>
              </a:lnSpc>
              <a:defRPr sz="2500">
                <a:latin typeface="Times New Roman"/>
                <a:ea typeface="Times New Roman"/>
                <a:cs typeface="Times New Roman"/>
                <a:sym typeface="Times New Roman"/>
              </a:defRPr>
            </a:pPr>
            <a:r>
              <a:t>Examine</a:t>
            </a:r>
            <a:r>
              <a:rPr b="1">
                <a:solidFill>
                  <a:schemeClr val="accent1"/>
                </a:solidFill>
              </a:rPr>
              <a:t> </a:t>
            </a:r>
            <a:r>
              <a:rPr b="1" i="1">
                <a:solidFill>
                  <a:schemeClr val="accent1"/>
                </a:solidFill>
              </a:rPr>
              <a:t>i</a:t>
            </a:r>
            <a:r>
              <a:rPr b="1" i="1">
                <a:solidFill>
                  <a:schemeClr val="accent1"/>
                </a:solidFill>
              </a:rPr>
              <a:t>n</a:t>
            </a:r>
            <a:r>
              <a:rPr b="1" i="1">
                <a:solidFill>
                  <a:schemeClr val="accent1"/>
                </a:solidFill>
              </a:rPr>
              <a:t>dividual differences</a:t>
            </a:r>
            <a:r>
              <a:t>:  Take </a:t>
            </a:r>
            <a:r>
              <a:rPr b="1" i="1">
                <a:solidFill>
                  <a:schemeClr val="accent2"/>
                </a:solidFill>
              </a:rPr>
              <a:t>gender, ethnicity, culture, </a:t>
            </a:r>
            <a:r>
              <a:t>and</a:t>
            </a:r>
            <a:r>
              <a:rPr b="1" i="1"/>
              <a:t> </a:t>
            </a:r>
            <a:r>
              <a:rPr b="1" i="1">
                <a:solidFill>
                  <a:schemeClr val="accent2"/>
                </a:solidFill>
              </a:rPr>
              <a:t>personality </a:t>
            </a:r>
            <a:r>
              <a:t>factors</a:t>
            </a:r>
            <a:r>
              <a:rPr b="1" i="1">
                <a:solidFill>
                  <a:schemeClr val="accent2"/>
                </a:solidFill>
              </a:rPr>
              <a:t> </a:t>
            </a:r>
            <a:r>
              <a:t>into account as features in classification</a:t>
            </a:r>
          </a:p>
          <a:p>
            <a:pPr marL="342900" indent="-342900">
              <a:lnSpc>
                <a:spcPct val="80000"/>
              </a:lnSpc>
              <a:defRPr sz="2500">
                <a:latin typeface="Times New Roman"/>
                <a:ea typeface="Times New Roman"/>
                <a:cs typeface="Times New Roman"/>
                <a:sym typeface="Times New Roman"/>
              </a:defRPr>
            </a:pPr>
            <a:r>
              <a:t>Use </a:t>
            </a:r>
            <a:r>
              <a:rPr b="1" i="1">
                <a:solidFill>
                  <a:schemeClr val="accent1"/>
                </a:solidFill>
              </a:rPr>
              <a:t>Machine Learning</a:t>
            </a:r>
            <a:r>
              <a:rPr b="1" i="1">
                <a:solidFill>
                  <a:schemeClr val="accent2"/>
                </a:solidFill>
              </a:rPr>
              <a:t> </a:t>
            </a:r>
            <a:r>
              <a:t>techniques to train models to classify deceptive vs. non-deceptive speech, which can help humans </a:t>
            </a:r>
            <a:r>
              <a:rPr b="1" i="1">
                <a:solidFill>
                  <a:schemeClr val="accent2"/>
                </a:solidFill>
              </a:rPr>
              <a:t>identify subtle deceptive cues</a:t>
            </a:r>
            <a:r>
              <a:t> humans may miss: </a:t>
            </a:r>
            <a:r>
              <a:rPr b="1">
                <a:solidFill>
                  <a:schemeClr val="accent1"/>
                </a:solidFill>
              </a:rPr>
              <a:t>Collaborative AI</a:t>
            </a:r>
            <a:r>
              <a:t>.</a:t>
            </a:r>
          </a:p>
        </p:txBody>
      </p:sp>
      <p:sp>
        <p:nvSpPr>
          <p:cNvPr id="148" name="Rectangle 6"/>
          <p:cNvSpPr txBox="1"/>
          <p:nvPr>
            <p:ph type="sldNum" sz="quarter" idx="2"/>
          </p:nvPr>
        </p:nvSpPr>
        <p:spPr>
          <a:xfrm>
            <a:off x="8502739" y="6404292"/>
            <a:ext cx="184061"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Shape 50"/>
          <p:cNvSpPr txBox="1"/>
          <p:nvPr>
            <p:ph type="title"/>
          </p:nvPr>
        </p:nvSpPr>
        <p:spPr>
          <a:xfrm>
            <a:off x="457200" y="274636"/>
            <a:ext cx="8229600" cy="1143201"/>
          </a:xfrm>
          <a:prstGeom prst="rect">
            <a:avLst/>
          </a:prstGeom>
        </p:spPr>
        <p:txBody>
          <a:bodyPr/>
          <a:lstStyle/>
          <a:p>
            <a:pPr/>
            <a:r>
              <a:t>  “Who was the last person you had a physical fight with?”</a:t>
            </a:r>
          </a:p>
        </p:txBody>
      </p:sp>
      <p:sp>
        <p:nvSpPr>
          <p:cNvPr id="487"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488"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9" name="Picture 5" descr="Picture 5"/>
          <p:cNvPicPr>
            <a:picLocks noChangeAspect="1"/>
          </p:cNvPicPr>
          <p:nvPr/>
        </p:nvPicPr>
        <p:blipFill>
          <a:blip r:embed="rId3">
            <a:extLst/>
          </a:blip>
          <a:stretch>
            <a:fillRect/>
          </a:stretch>
        </p:blipFill>
        <p:spPr>
          <a:xfrm>
            <a:off x="4978400" y="1743213"/>
            <a:ext cx="3656161" cy="2744987"/>
          </a:xfrm>
          <a:prstGeom prst="rect">
            <a:avLst/>
          </a:prstGeom>
          <a:ln w="12700">
            <a:miter lim="400000"/>
          </a:ln>
        </p:spPr>
      </p:pic>
      <p:pic>
        <p:nvPicPr>
          <p:cNvPr id="490" name="p372p373-part2_ch2:1053.631440:1054.731440:q12:n1:T.wav" descr="p372p373-part2_ch2:1053.631440:1054.731440:q12:n1:T.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3458817" y="2867991"/>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00000" fill="hold"/>
                                        <p:tgtEl>
                                          <p:spTgt spid="490"/>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49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Shape 50"/>
          <p:cNvSpPr txBox="1"/>
          <p:nvPr>
            <p:ph type="title"/>
          </p:nvPr>
        </p:nvSpPr>
        <p:spPr>
          <a:xfrm>
            <a:off x="457200" y="274636"/>
            <a:ext cx="8229600" cy="1143201"/>
          </a:xfrm>
          <a:prstGeom prst="rect">
            <a:avLst/>
          </a:prstGeom>
        </p:spPr>
        <p:txBody>
          <a:bodyPr/>
          <a:lstStyle/>
          <a:p>
            <a:pPr/>
            <a:r>
              <a:t>  “Who was the last person you had a physical fight with?”</a:t>
            </a:r>
          </a:p>
        </p:txBody>
      </p:sp>
      <p:sp>
        <p:nvSpPr>
          <p:cNvPr id="495" name="Shape 51"/>
          <p:cNvSpPr txBox="1"/>
          <p:nvPr>
            <p:ph type="body" idx="1"/>
          </p:nvPr>
        </p:nvSpPr>
        <p:spPr>
          <a:xfrm>
            <a:off x="457200" y="1600200"/>
            <a:ext cx="8229600" cy="4967601"/>
          </a:xfrm>
          <a:prstGeom prst="rect">
            <a:avLst/>
          </a:prstGeom>
        </p:spPr>
        <p:txBody>
          <a:bodyPr/>
          <a:lstStyle/>
          <a:p>
            <a:pPr/>
          </a:p>
        </p:txBody>
      </p:sp>
      <p:sp>
        <p:nvSpPr>
          <p:cNvPr id="496"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Picture 5" descr="Picture 5"/>
          <p:cNvPicPr>
            <a:picLocks noChangeAspect="1"/>
          </p:cNvPicPr>
          <p:nvPr/>
        </p:nvPicPr>
        <p:blipFill>
          <a:blip r:embed="rId3">
            <a:extLst/>
          </a:blip>
          <a:stretch>
            <a:fillRect/>
          </a:stretch>
        </p:blipFill>
        <p:spPr>
          <a:xfrm>
            <a:off x="4978400" y="1743213"/>
            <a:ext cx="3656161" cy="2744987"/>
          </a:xfrm>
          <a:prstGeom prst="rect">
            <a:avLst/>
          </a:prstGeom>
          <a:ln w="12700">
            <a:miter lim="400000"/>
          </a:ln>
        </p:spPr>
      </p:pic>
      <p:pic>
        <p:nvPicPr>
          <p:cNvPr id="498" name="Picture 7" descr="Picture 7"/>
          <p:cNvPicPr>
            <a:picLocks noChangeAspect="1"/>
          </p:cNvPicPr>
          <p:nvPr/>
        </p:nvPicPr>
        <p:blipFill>
          <a:blip r:embed="rId4">
            <a:extLst/>
          </a:blip>
          <a:stretch>
            <a:fillRect/>
          </a:stretch>
        </p:blipFill>
        <p:spPr>
          <a:xfrm>
            <a:off x="940904" y="3965693"/>
            <a:ext cx="5306788" cy="22192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503" name="Shape 51"/>
          <p:cNvSpPr txBox="1"/>
          <p:nvPr>
            <p:ph type="body" idx="1"/>
          </p:nvPr>
        </p:nvSpPr>
        <p:spPr>
          <a:xfrm>
            <a:off x="457200" y="1600200"/>
            <a:ext cx="8229600" cy="4967601"/>
          </a:xfrm>
          <a:prstGeom prst="rect">
            <a:avLst/>
          </a:prstGeom>
        </p:spPr>
        <p:txBody>
          <a:bodyPr/>
          <a:lstStyle/>
          <a:p>
            <a:pPr>
              <a:buSzTx/>
              <a:buNone/>
            </a:pPr>
          </a:p>
          <a:p>
            <a:pPr>
              <a:buSzTx/>
              <a:buNone/>
            </a:pPr>
          </a:p>
          <a:p>
            <a:pPr>
              <a:buSzTx/>
              <a:buNone/>
            </a:pPr>
          </a:p>
          <a:p>
            <a:pPr>
              <a:buSzTx/>
              <a:buNone/>
            </a:pPr>
          </a:p>
          <a:p>
            <a:pPr marL="0" indent="800100" algn="ctr">
              <a:buSzTx/>
              <a:buNone/>
              <a:defRPr sz="4800"/>
            </a:pPr>
          </a:p>
          <a:p>
            <a:pPr marL="0" indent="800100" algn="ctr">
              <a:buSzTx/>
              <a:buNone/>
              <a:defRPr sz="4800"/>
            </a:pPr>
          </a:p>
          <a:p>
            <a:pPr marL="0" indent="800100" algn="ctr">
              <a:buSzTx/>
              <a:buNone/>
              <a:defRPr sz="4800"/>
            </a:pPr>
            <a:r>
              <a:t>True or False?</a:t>
            </a:r>
          </a:p>
        </p:txBody>
      </p:sp>
      <p:sp>
        <p:nvSpPr>
          <p:cNvPr id="504"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5"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506" name="p542p543-part2_ch2:310.619791:322.302834:q12:n1:F.wav" descr="p542p543-part2_ch2:310.619791:322.302834:q12:n1:F.wav"/>
          <p:cNvPicPr>
            <a:picLocks noChangeAspect="0"/>
          </p:cNvPicPr>
          <p:nvPr>
            <a:audioFile r:link="rId4"/>
            <p:extLst>
              <p:ext uri="{DAA4B4D4-6D71-4841-9C94-3DE7FCFB9230}">
                <p14:media xmlns:p14="http://schemas.microsoft.com/office/powerpoint/2010/main" r:embed="rId5"/>
              </p:ext>
            </p:extLst>
          </p:nvPr>
        </p:nvPicPr>
        <p:blipFill>
          <a:blip r:embed="rId6">
            <a:extLst/>
          </a:blip>
          <a:stretch>
            <a:fillRect/>
          </a:stretch>
        </p:blipFill>
        <p:spPr>
          <a:xfrm>
            <a:off x="5138530" y="3309728"/>
            <a:ext cx="571501" cy="5715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683038" fill="hold"/>
                                        <p:tgtEl>
                                          <p:spTgt spid="506"/>
                                        </p:tgtEl>
                                      </p:cBhvr>
                                    </p:cmd>
                                  </p:childTnLst>
                                </p:cTn>
                              </p:par>
                            </p:childTnLst>
                          </p:cTn>
                        </p:par>
                      </p:childTnLst>
                    </p:cTn>
                  </p:par>
                </p:childTnLst>
              </p:cTn>
              <p:prevCondLst>
                <p:cond evt="onPrev">
                  <p:tgtEl>
                    <p:sldTgt/>
                  </p:tgtEl>
                </p:cond>
              </p:prevCondLst>
              <p:nextCondLst>
                <p:cond evt="onNext">
                  <p:tgtEl>
                    <p:sldTgt/>
                  </p:tgtEl>
                </p:cond>
              </p:nextCondLst>
            </p:seq>
            <p:audio isNarration="0">
              <p:cMediaNode mute="0" showWhenStopped="0" numSld="1" vol="80000">
                <p:cTn id="7" fill="hold" display="0">
                  <p:stCondLst>
                    <p:cond delay="indefinite"/>
                  </p:stCondLst>
                </p:cTn>
                <p:tgtEl>
                  <p:spTgt spid="506"/>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Shape 50"/>
          <p:cNvSpPr txBox="1"/>
          <p:nvPr>
            <p:ph type="title"/>
          </p:nvPr>
        </p:nvSpPr>
        <p:spPr>
          <a:xfrm>
            <a:off x="457200" y="274636"/>
            <a:ext cx="8229600" cy="1143201"/>
          </a:xfrm>
          <a:prstGeom prst="rect">
            <a:avLst/>
          </a:prstGeom>
        </p:spPr>
        <p:txBody>
          <a:bodyPr/>
          <a:lstStyle/>
          <a:p>
            <a:pPr/>
            <a:r>
              <a:t>“Who was the last person you had a physical fight with?”</a:t>
            </a:r>
          </a:p>
        </p:txBody>
      </p:sp>
      <p:sp>
        <p:nvSpPr>
          <p:cNvPr id="511" name="Shape 51"/>
          <p:cNvSpPr txBox="1"/>
          <p:nvPr>
            <p:ph type="body" idx="1"/>
          </p:nvPr>
        </p:nvSpPr>
        <p:spPr>
          <a:xfrm>
            <a:off x="457200" y="1600200"/>
            <a:ext cx="8229600" cy="4967601"/>
          </a:xfrm>
          <a:prstGeom prst="rect">
            <a:avLst/>
          </a:prstGeom>
        </p:spPr>
        <p:txBody>
          <a:bodyPr/>
          <a:lstStyle/>
          <a:p>
            <a:pPr/>
          </a:p>
        </p:txBody>
      </p:sp>
      <p:sp>
        <p:nvSpPr>
          <p:cNvPr id="512" name="Slide Number Placeholder 2"/>
          <p:cNvSpPr txBox="1"/>
          <p:nvPr>
            <p:ph type="sldNum" sz="quarter" idx="2"/>
          </p:nvPr>
        </p:nvSpPr>
        <p:spPr>
          <a:xfrm>
            <a:off x="8750099" y="6415207"/>
            <a:ext cx="35539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Picture 3" descr="Picture 3"/>
          <p:cNvPicPr>
            <a:picLocks noChangeAspect="1"/>
          </p:cNvPicPr>
          <p:nvPr/>
        </p:nvPicPr>
        <p:blipFill>
          <a:blip r:embed="rId3">
            <a:extLst/>
          </a:blip>
          <a:stretch>
            <a:fillRect/>
          </a:stretch>
        </p:blipFill>
        <p:spPr>
          <a:xfrm>
            <a:off x="1177465" y="1993900"/>
            <a:ext cx="2857501" cy="2857500"/>
          </a:xfrm>
          <a:prstGeom prst="rect">
            <a:avLst/>
          </a:prstGeom>
          <a:ln w="12700">
            <a:miter lim="400000"/>
          </a:ln>
        </p:spPr>
      </p:pic>
      <p:pic>
        <p:nvPicPr>
          <p:cNvPr id="514" name="Picture 6" descr="Picture 6"/>
          <p:cNvPicPr>
            <a:picLocks noChangeAspect="1"/>
          </p:cNvPicPr>
          <p:nvPr/>
        </p:nvPicPr>
        <p:blipFill>
          <a:blip r:embed="rId4">
            <a:extLst/>
          </a:blip>
          <a:stretch>
            <a:fillRect/>
          </a:stretch>
        </p:blipFill>
        <p:spPr>
          <a:xfrm>
            <a:off x="3839993" y="3103232"/>
            <a:ext cx="4278087" cy="240642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52" name="Title 1"/>
          <p:cNvSpPr txBox="1"/>
          <p:nvPr>
            <p:ph type="title"/>
          </p:nvPr>
        </p:nvSpPr>
        <p:spPr>
          <a:prstGeom prst="rect">
            <a:avLst/>
          </a:prstGeom>
        </p:spPr>
        <p:txBody>
          <a:bodyPr/>
          <a:lstStyle/>
          <a:p>
            <a:pPr/>
            <a:r>
              <a:t>Columbia Cross-Cultural Deception Corpus (CXD)</a:t>
            </a:r>
          </a:p>
        </p:txBody>
      </p:sp>
      <p:sp>
        <p:nvSpPr>
          <p:cNvPr id="153" name="Content Placeholder 2"/>
          <p:cNvSpPr txBox="1"/>
          <p:nvPr>
            <p:ph type="body" idx="1"/>
          </p:nvPr>
        </p:nvSpPr>
        <p:spPr>
          <a:xfrm>
            <a:off x="457200" y="1600200"/>
            <a:ext cx="8229600" cy="4525963"/>
          </a:xfrm>
          <a:prstGeom prst="rect">
            <a:avLst/>
          </a:prstGeom>
        </p:spPr>
        <p:txBody>
          <a:bodyPr/>
          <a:lstStyle/>
          <a:p>
            <a:pPr>
              <a:defRPr b="1" i="1">
                <a:solidFill>
                  <a:schemeClr val="accent1"/>
                </a:solidFill>
              </a:defRPr>
            </a:pPr>
            <a:r>
              <a:t>Include </a:t>
            </a:r>
          </a:p>
          <a:p>
            <a:pPr lvl="1">
              <a:defRPr b="1" i="1">
                <a:solidFill>
                  <a:schemeClr val="accent2"/>
                </a:solidFill>
              </a:defRPr>
            </a:pPr>
            <a:r>
              <a:t>Gender and personality information for all subjects</a:t>
            </a:r>
          </a:p>
          <a:p>
            <a:pPr lvl="1">
              <a:defRPr b="1" i="1">
                <a:solidFill>
                  <a:schemeClr val="accent2"/>
                </a:solidFill>
              </a:defRPr>
            </a:pPr>
            <a:r>
              <a:t>Compare subjects with different cultural and language backgrounds</a:t>
            </a:r>
            <a:endParaRPr>
              <a:solidFill>
                <a:schemeClr val="accent1"/>
              </a:solidFill>
            </a:endParaRPr>
          </a:p>
          <a:p>
            <a:pPr>
              <a:defRPr b="1" i="1">
                <a:solidFill>
                  <a:schemeClr val="accent1"/>
                </a:solidFill>
              </a:defRPr>
            </a:pPr>
            <a:r>
              <a:t>CXD:</a:t>
            </a:r>
            <a:r>
              <a:rPr b="0" i="0">
                <a:solidFill>
                  <a:srgbClr val="000000"/>
                </a:solidFill>
              </a:rPr>
              <a:t> Pair native speakers of SAE with native speakers of Mandarin Chinese, all speaking English, interviewing each other</a:t>
            </a:r>
          </a:p>
        </p:txBody>
      </p:sp>
      <p:sp>
        <p:nvSpPr>
          <p:cNvPr id="154" name="Slide Number Placeholder 3"/>
          <p:cNvSpPr txBox="1"/>
          <p:nvPr>
            <p:ph type="sldNum" sz="quarter" idx="2"/>
          </p:nvPr>
        </p:nvSpPr>
        <p:spPr>
          <a:xfrm>
            <a:off x="8497827" y="6404292"/>
            <a:ext cx="188974"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Title 1"/>
          <p:cNvSpPr txBox="1"/>
          <p:nvPr>
            <p:ph type="title"/>
          </p:nvPr>
        </p:nvSpPr>
        <p:spPr>
          <a:prstGeom prst="rect">
            <a:avLst/>
          </a:prstGeom>
        </p:spPr>
        <p:txBody>
          <a:bodyPr/>
          <a:lstStyle/>
          <a:p>
            <a:pPr/>
            <a:r>
              <a:t>Columbia X-Cultural Deception Corpus </a:t>
            </a:r>
          </a:p>
        </p:txBody>
      </p:sp>
      <p:sp>
        <p:nvSpPr>
          <p:cNvPr id="157" name="Content Placeholder 2"/>
          <p:cNvSpPr txBox="1"/>
          <p:nvPr>
            <p:ph type="body" idx="1"/>
          </p:nvPr>
        </p:nvSpPr>
        <p:spPr>
          <a:xfrm>
            <a:off x="685800" y="1473200"/>
            <a:ext cx="7772400" cy="4775200"/>
          </a:xfrm>
          <a:prstGeom prst="rect">
            <a:avLst/>
          </a:prstGeom>
        </p:spPr>
        <p:txBody>
          <a:bodyPr/>
          <a:lstStyle/>
          <a:p>
            <a:pPr lvl="1" marL="342900" indent="-342900">
              <a:lnSpc>
                <a:spcPct val="90000"/>
              </a:lnSpc>
              <a:buFontTx/>
              <a:buChar char="•"/>
              <a:defRPr b="1" i="1">
                <a:solidFill>
                  <a:schemeClr val="accent1"/>
                </a:solidFill>
              </a:defRPr>
            </a:pPr>
            <a:r>
              <a:t>340 subjects, balanced by gender and native language</a:t>
            </a:r>
            <a:r>
              <a:rPr>
                <a:solidFill>
                  <a:schemeClr val="accent2"/>
                </a:solidFill>
              </a:rPr>
              <a:t> (American English, Mandarin Chinese)</a:t>
            </a:r>
            <a:r>
              <a:rPr i="0">
                <a:solidFill>
                  <a:schemeClr val="accent2"/>
                </a:solidFill>
              </a:rPr>
              <a:t>: </a:t>
            </a:r>
            <a:r>
              <a:rPr b="0" i="0">
                <a:solidFill>
                  <a:srgbClr val="000000"/>
                </a:solidFill>
              </a:rPr>
              <a:t>122 hours of speech</a:t>
            </a:r>
          </a:p>
          <a:p>
            <a:pPr>
              <a:lnSpc>
                <a:spcPct val="90000"/>
              </a:lnSpc>
              <a:defRPr b="1" i="1">
                <a:solidFill>
                  <a:schemeClr val="accent1"/>
                </a:solidFill>
              </a:defRPr>
            </a:pPr>
            <a:r>
              <a:t>Crowdsourced transcription</a:t>
            </a:r>
            <a:r>
              <a:rPr b="0" i="0">
                <a:solidFill>
                  <a:srgbClr val="000000"/>
                </a:solidFill>
              </a:rPr>
              <a:t>, automatic speech alignment (hand-corrected)</a:t>
            </a:r>
          </a:p>
        </p:txBody>
      </p:sp>
      <p:sp>
        <p:nvSpPr>
          <p:cNvPr id="158" name="Slide Number Placeholder 3"/>
          <p:cNvSpPr txBox="1"/>
          <p:nvPr>
            <p:ph type="sldNum" sz="quarter" idx="2"/>
          </p:nvPr>
        </p:nvSpPr>
        <p:spPr>
          <a:xfrm>
            <a:off x="8502739" y="6404292"/>
            <a:ext cx="184061" cy="2692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88"/>
          <p:cNvSpPr txBox="1"/>
          <p:nvPr>
            <p:ph type="title"/>
          </p:nvPr>
        </p:nvSpPr>
        <p:spPr>
          <a:xfrm>
            <a:off x="457200" y="274636"/>
            <a:ext cx="8229600" cy="1143201"/>
          </a:xfrm>
          <a:prstGeom prst="rect">
            <a:avLst/>
          </a:prstGeom>
        </p:spPr>
        <p:txBody>
          <a:bodyPr/>
          <a:lstStyle/>
          <a:p>
            <a:pPr/>
            <a:r>
              <a:t>Our CXD Experiment</a:t>
            </a:r>
          </a:p>
        </p:txBody>
      </p:sp>
      <p:sp>
        <p:nvSpPr>
          <p:cNvPr id="163" name="Slide Number Placeholder 1"/>
          <p:cNvSpPr txBox="1"/>
          <p:nvPr>
            <p:ph type="sldNum" sz="quarter" idx="2"/>
          </p:nvPr>
        </p:nvSpPr>
        <p:spPr>
          <a:xfrm>
            <a:off x="8830019" y="6415207"/>
            <a:ext cx="275472" cy="36065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 name="Shape 89" descr="Shape 89"/>
          <p:cNvPicPr>
            <a:picLocks noChangeAspect="1"/>
          </p:cNvPicPr>
          <p:nvPr/>
        </p:nvPicPr>
        <p:blipFill>
          <a:blip r:embed="rId2">
            <a:extLst/>
          </a:blip>
          <a:srcRect l="5764" t="0" r="10574" b="16121"/>
          <a:stretch>
            <a:fillRect/>
          </a:stretch>
        </p:blipFill>
        <p:spPr>
          <a:xfrm>
            <a:off x="3847541" y="1357128"/>
            <a:ext cx="754938" cy="1358270"/>
          </a:xfrm>
          <a:prstGeom prst="rect">
            <a:avLst/>
          </a:prstGeom>
          <a:ln w="19050">
            <a:solidFill>
              <a:srgbClr val="000000"/>
            </a:solidFill>
          </a:ln>
        </p:spPr>
      </p:pic>
      <p:pic>
        <p:nvPicPr>
          <p:cNvPr id="165" name="Shape 90" descr="Shape 90"/>
          <p:cNvPicPr>
            <a:picLocks noChangeAspect="1"/>
          </p:cNvPicPr>
          <p:nvPr/>
        </p:nvPicPr>
        <p:blipFill>
          <a:blip r:embed="rId3">
            <a:extLst/>
          </a:blip>
          <a:srcRect l="4311" t="10605" r="8413" b="21060"/>
          <a:stretch>
            <a:fillRect/>
          </a:stretch>
        </p:blipFill>
        <p:spPr>
          <a:xfrm>
            <a:off x="3484657" y="4443376"/>
            <a:ext cx="1480679" cy="627133"/>
          </a:xfrm>
          <a:prstGeom prst="rect">
            <a:avLst/>
          </a:prstGeom>
          <a:ln w="19050">
            <a:solidFill>
              <a:srgbClr val="000000"/>
            </a:solidFill>
          </a:ln>
        </p:spPr>
      </p:pic>
      <p:pic>
        <p:nvPicPr>
          <p:cNvPr id="166" name="Shape 91" descr="Shape 91"/>
          <p:cNvPicPr>
            <a:picLocks noChangeAspect="1"/>
          </p:cNvPicPr>
          <p:nvPr/>
        </p:nvPicPr>
        <p:blipFill>
          <a:blip r:embed="rId4">
            <a:extLst/>
          </a:blip>
          <a:srcRect l="0" t="2771" r="5953" b="2325"/>
          <a:stretch>
            <a:fillRect/>
          </a:stretch>
        </p:blipFill>
        <p:spPr>
          <a:xfrm>
            <a:off x="5368445" y="2904915"/>
            <a:ext cx="1919714" cy="1210782"/>
          </a:xfrm>
          <a:prstGeom prst="rect">
            <a:avLst/>
          </a:prstGeom>
          <a:ln w="19050">
            <a:solidFill>
              <a:srgbClr val="000000"/>
            </a:solidFill>
          </a:ln>
        </p:spPr>
      </p:pic>
      <p:grpSp>
        <p:nvGrpSpPr>
          <p:cNvPr id="170" name="Shape 92"/>
          <p:cNvGrpSpPr/>
          <p:nvPr/>
        </p:nvGrpSpPr>
        <p:grpSpPr>
          <a:xfrm>
            <a:off x="7754717" y="2904955"/>
            <a:ext cx="636300" cy="1210802"/>
            <a:chOff x="0" y="0"/>
            <a:chExt cx="636299" cy="1210800"/>
          </a:xfrm>
        </p:grpSpPr>
        <p:sp>
          <p:nvSpPr>
            <p:cNvPr id="167" name="Shap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708"/>
                  </a:lnTo>
                  <a:lnTo>
                    <a:pt x="180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68" name="Triangle"/>
            <p:cNvSpPr/>
            <p:nvPr/>
          </p:nvSpPr>
          <p:spPr>
            <a:xfrm>
              <a:off x="530247" y="1104748"/>
              <a:ext cx="106053" cy="106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169" name="Lin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20086"/>
                  </a:lnTo>
                  <a:lnTo>
                    <a:pt x="21600" y="19708"/>
                  </a:lnTo>
                  <a:lnTo>
                    <a:pt x="18000" y="21600"/>
                  </a:lnTo>
                  <a:lnTo>
                    <a:pt x="0" y="21600"/>
                  </a:lnTo>
                  <a:lnTo>
                    <a:pt x="0" y="0"/>
                  </a:lnTo>
                  <a:lnTo>
                    <a:pt x="21600" y="0"/>
                  </a:lnTo>
                  <a:lnTo>
                    <a:pt x="21600" y="19708"/>
                  </a:lnTo>
                </a:path>
              </a:pathLst>
            </a:custGeom>
            <a:noFill/>
            <a:ln w="19050" cap="flat">
              <a:solidFill>
                <a:srgbClr val="000000"/>
              </a:solidFill>
              <a:prstDash val="solid"/>
              <a:round/>
            </a:ln>
            <a:effectLst/>
          </p:spPr>
          <p:txBody>
            <a:bodyPr wrap="square" lIns="45719" tIns="45719" rIns="45719" bIns="45719" numCol="1" anchor="ctr">
              <a:noAutofit/>
            </a:bodyPr>
            <a:lstStyle/>
            <a:p>
              <a:pPr/>
            </a:p>
          </p:txBody>
        </p:sp>
      </p:grpSp>
      <p:grpSp>
        <p:nvGrpSpPr>
          <p:cNvPr id="174" name="Shape 93"/>
          <p:cNvGrpSpPr/>
          <p:nvPr/>
        </p:nvGrpSpPr>
        <p:grpSpPr>
          <a:xfrm>
            <a:off x="2548333" y="2904895"/>
            <a:ext cx="636300" cy="1210801"/>
            <a:chOff x="0" y="0"/>
            <a:chExt cx="636299" cy="1210800"/>
          </a:xfrm>
        </p:grpSpPr>
        <p:sp>
          <p:nvSpPr>
            <p:cNvPr id="171" name="Shap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708"/>
                  </a:lnTo>
                  <a:lnTo>
                    <a:pt x="180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72" name="Triangle"/>
            <p:cNvSpPr/>
            <p:nvPr/>
          </p:nvSpPr>
          <p:spPr>
            <a:xfrm>
              <a:off x="530247" y="1104748"/>
              <a:ext cx="106053" cy="106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173" name="Lin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20086"/>
                  </a:lnTo>
                  <a:lnTo>
                    <a:pt x="21600" y="19708"/>
                  </a:lnTo>
                  <a:lnTo>
                    <a:pt x="18000" y="21600"/>
                  </a:lnTo>
                  <a:lnTo>
                    <a:pt x="0" y="21600"/>
                  </a:lnTo>
                  <a:lnTo>
                    <a:pt x="0" y="0"/>
                  </a:lnTo>
                  <a:lnTo>
                    <a:pt x="21600" y="0"/>
                  </a:lnTo>
                  <a:lnTo>
                    <a:pt x="21600" y="19708"/>
                  </a:lnTo>
                </a:path>
              </a:pathLst>
            </a:custGeom>
            <a:noFill/>
            <a:ln w="19050" cap="flat">
              <a:solidFill>
                <a:srgbClr val="000000"/>
              </a:solidFill>
              <a:prstDash val="solid"/>
              <a:round/>
            </a:ln>
            <a:effectLst/>
          </p:spPr>
          <p:txBody>
            <a:bodyPr wrap="square" lIns="45719" tIns="45719" rIns="45719" bIns="45719" numCol="1" anchor="ctr">
              <a:noAutofit/>
            </a:bodyPr>
            <a:lstStyle/>
            <a:p>
              <a:pPr/>
            </a:p>
          </p:txBody>
        </p:sp>
      </p:grpSp>
      <p:grpSp>
        <p:nvGrpSpPr>
          <p:cNvPr id="178" name="Shape 94"/>
          <p:cNvGrpSpPr/>
          <p:nvPr/>
        </p:nvGrpSpPr>
        <p:grpSpPr>
          <a:xfrm>
            <a:off x="1530858" y="2904936"/>
            <a:ext cx="636300" cy="1210801"/>
            <a:chOff x="0" y="0"/>
            <a:chExt cx="636299" cy="1210800"/>
          </a:xfrm>
        </p:grpSpPr>
        <p:sp>
          <p:nvSpPr>
            <p:cNvPr id="175" name="Shap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708"/>
                  </a:lnTo>
                  <a:lnTo>
                    <a:pt x="18000" y="21600"/>
                  </a:lnTo>
                  <a:lnTo>
                    <a:pt x="0" y="21600"/>
                  </a:lnTo>
                  <a:close/>
                </a:path>
              </a:pathLst>
            </a:custGeom>
            <a:solidFill>
              <a:srgbClr val="FFFFFF"/>
            </a:solidFill>
            <a:ln w="12700" cap="flat">
              <a:noFill/>
              <a:miter lim="400000"/>
            </a:ln>
            <a:effectLst/>
          </p:spPr>
          <p:txBody>
            <a:bodyPr wrap="square" lIns="45719" tIns="45719" rIns="45719" bIns="45719" numCol="1" anchor="ctr">
              <a:noAutofit/>
            </a:bodyPr>
            <a:lstStyle/>
            <a:p>
              <a:pPr/>
            </a:p>
          </p:txBody>
        </p:sp>
        <p:sp>
          <p:nvSpPr>
            <p:cNvPr id="176" name="Triangle"/>
            <p:cNvSpPr/>
            <p:nvPr/>
          </p:nvSpPr>
          <p:spPr>
            <a:xfrm>
              <a:off x="530247" y="1104748"/>
              <a:ext cx="106053" cy="1060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177" name="Line"/>
            <p:cNvSpPr/>
            <p:nvPr/>
          </p:nvSpPr>
          <p:spPr>
            <a:xfrm>
              <a:off x="-1" y="-1"/>
              <a:ext cx="636301" cy="1210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20086"/>
                  </a:lnTo>
                  <a:lnTo>
                    <a:pt x="21600" y="19708"/>
                  </a:lnTo>
                  <a:lnTo>
                    <a:pt x="18000" y="21600"/>
                  </a:lnTo>
                  <a:lnTo>
                    <a:pt x="0" y="21600"/>
                  </a:lnTo>
                  <a:lnTo>
                    <a:pt x="0" y="0"/>
                  </a:lnTo>
                  <a:lnTo>
                    <a:pt x="21600" y="0"/>
                  </a:lnTo>
                  <a:lnTo>
                    <a:pt x="21600" y="19708"/>
                  </a:lnTo>
                </a:path>
              </a:pathLst>
            </a:custGeom>
            <a:noFill/>
            <a:ln w="19050" cap="flat">
              <a:solidFill>
                <a:srgbClr val="000000"/>
              </a:solidFill>
              <a:prstDash val="solid"/>
              <a:round/>
            </a:ln>
            <a:effectLst/>
          </p:spPr>
          <p:txBody>
            <a:bodyPr wrap="square" lIns="45719" tIns="45719" rIns="45719" bIns="45719" numCol="1" anchor="ctr">
              <a:noAutofit/>
            </a:bodyPr>
            <a:lstStyle/>
            <a:p>
              <a:pPr/>
            </a:p>
          </p:txBody>
        </p:sp>
      </p:grpSp>
      <p:sp>
        <p:nvSpPr>
          <p:cNvPr id="194" name="Shape 95"/>
          <p:cNvSpPr/>
          <p:nvPr/>
        </p:nvSpPr>
        <p:spPr>
          <a:xfrm>
            <a:off x="2176573" y="3510308"/>
            <a:ext cx="362236" cy="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000000"/>
            </a:solidFill>
            <a:tailEnd type="triangle"/>
          </a:ln>
        </p:spPr>
        <p:txBody>
          <a:bodyPr/>
          <a:lstStyle/>
          <a:p>
            <a:pPr/>
          </a:p>
        </p:txBody>
      </p:sp>
      <p:sp>
        <p:nvSpPr>
          <p:cNvPr id="195" name="Shape 96"/>
          <p:cNvSpPr/>
          <p:nvPr/>
        </p:nvSpPr>
        <p:spPr>
          <a:xfrm>
            <a:off x="3194049" y="2456086"/>
            <a:ext cx="643971" cy="698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000000"/>
            </a:solidFill>
            <a:tailEnd type="triangle"/>
          </a:ln>
        </p:spPr>
        <p:txBody>
          <a:bodyPr/>
          <a:lstStyle/>
          <a:p>
            <a:pPr/>
          </a:p>
        </p:txBody>
      </p:sp>
      <p:sp>
        <p:nvSpPr>
          <p:cNvPr id="196" name="Shape 97"/>
          <p:cNvSpPr/>
          <p:nvPr/>
        </p:nvSpPr>
        <p:spPr>
          <a:xfrm>
            <a:off x="3194049" y="3810879"/>
            <a:ext cx="678952" cy="6230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9050">
            <a:solidFill>
              <a:srgbClr val="000000"/>
            </a:solidFill>
            <a:tailEnd type="triangle"/>
          </a:ln>
        </p:spPr>
        <p:txBody>
          <a:bodyPr/>
          <a:lstStyle/>
          <a:p>
            <a:pPr/>
          </a:p>
        </p:txBody>
      </p:sp>
      <p:sp>
        <p:nvSpPr>
          <p:cNvPr id="182" name="Shape 98"/>
          <p:cNvSpPr/>
          <p:nvPr/>
        </p:nvSpPr>
        <p:spPr>
          <a:xfrm flipV="1">
            <a:off x="4965334" y="4115341"/>
            <a:ext cx="415201" cy="641601"/>
          </a:xfrm>
          <a:prstGeom prst="line">
            <a:avLst/>
          </a:prstGeom>
          <a:ln w="19050">
            <a:solidFill>
              <a:srgbClr val="000000"/>
            </a:solidFill>
            <a:tailEnd type="triangle"/>
          </a:ln>
        </p:spPr>
        <p:txBody>
          <a:bodyPr lIns="45719" rIns="45719"/>
          <a:lstStyle/>
          <a:p>
            <a:pPr/>
          </a:p>
        </p:txBody>
      </p:sp>
      <p:sp>
        <p:nvSpPr>
          <p:cNvPr id="183" name="Shape 100"/>
          <p:cNvSpPr/>
          <p:nvPr/>
        </p:nvSpPr>
        <p:spPr>
          <a:xfrm>
            <a:off x="4602477" y="2036262"/>
            <a:ext cx="778201" cy="868801"/>
          </a:xfrm>
          <a:prstGeom prst="line">
            <a:avLst/>
          </a:prstGeom>
          <a:ln w="19050">
            <a:solidFill>
              <a:srgbClr val="000000"/>
            </a:solidFill>
            <a:tailEnd type="triangle"/>
          </a:ln>
        </p:spPr>
        <p:txBody>
          <a:bodyPr lIns="45719" rIns="45719"/>
          <a:lstStyle/>
          <a:p>
            <a:pPr/>
          </a:p>
        </p:txBody>
      </p:sp>
      <p:sp>
        <p:nvSpPr>
          <p:cNvPr id="197" name="Shape 101"/>
          <p:cNvSpPr/>
          <p:nvPr/>
        </p:nvSpPr>
        <p:spPr>
          <a:xfrm>
            <a:off x="4224985" y="2724811"/>
            <a:ext cx="37" cy="1709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19050">
            <a:solidFill>
              <a:srgbClr val="666666"/>
            </a:solidFill>
            <a:tailEnd type="triangle"/>
          </a:ln>
        </p:spPr>
        <p:txBody>
          <a:bodyPr/>
          <a:lstStyle/>
          <a:p>
            <a:pPr/>
          </a:p>
        </p:txBody>
      </p:sp>
      <p:sp>
        <p:nvSpPr>
          <p:cNvPr id="198" name="Shape 102"/>
          <p:cNvSpPr/>
          <p:nvPr/>
        </p:nvSpPr>
        <p:spPr>
          <a:xfrm>
            <a:off x="4224985" y="2724811"/>
            <a:ext cx="37" cy="17090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9050">
            <a:solidFill>
              <a:srgbClr val="000000"/>
            </a:solidFill>
            <a:tailEnd type="triangle"/>
          </a:ln>
        </p:spPr>
        <p:txBody>
          <a:bodyPr/>
          <a:lstStyle/>
          <a:p>
            <a:pPr/>
          </a:p>
        </p:txBody>
      </p:sp>
      <p:sp>
        <p:nvSpPr>
          <p:cNvPr id="186" name="Shape 103"/>
          <p:cNvSpPr txBox="1"/>
          <p:nvPr/>
        </p:nvSpPr>
        <p:spPr>
          <a:xfrm rot="18551415">
            <a:off x="152677" y="4769351"/>
            <a:ext cx="2503573" cy="868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Background </a:t>
            </a:r>
          </a:p>
          <a:p>
            <a:pPr/>
            <a:r>
              <a:t>survey</a:t>
            </a:r>
          </a:p>
        </p:txBody>
      </p:sp>
      <p:sp>
        <p:nvSpPr>
          <p:cNvPr id="187" name="Shape 104"/>
          <p:cNvSpPr txBox="1"/>
          <p:nvPr/>
        </p:nvSpPr>
        <p:spPr>
          <a:xfrm rot="18551268">
            <a:off x="964938" y="4922428"/>
            <a:ext cx="2745526" cy="982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Biographical</a:t>
            </a:r>
          </a:p>
          <a:p>
            <a:pPr/>
            <a:r>
              <a:t>Questionnaire</a:t>
            </a:r>
          </a:p>
        </p:txBody>
      </p:sp>
      <p:sp>
        <p:nvSpPr>
          <p:cNvPr id="188" name="Shape 105"/>
          <p:cNvSpPr txBox="1"/>
          <p:nvPr/>
        </p:nvSpPr>
        <p:spPr>
          <a:xfrm rot="18551354">
            <a:off x="3281516" y="5491096"/>
            <a:ext cx="1690185" cy="8686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Baseline sample</a:t>
            </a:r>
          </a:p>
        </p:txBody>
      </p:sp>
      <p:sp>
        <p:nvSpPr>
          <p:cNvPr id="189" name="Shape 106"/>
          <p:cNvSpPr txBox="1"/>
          <p:nvPr/>
        </p:nvSpPr>
        <p:spPr>
          <a:xfrm rot="18550869">
            <a:off x="4254752" y="921104"/>
            <a:ext cx="1846861" cy="4495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NEO-FFI </a:t>
            </a:r>
          </a:p>
        </p:txBody>
      </p:sp>
      <p:sp>
        <p:nvSpPr>
          <p:cNvPr id="199" name="Shape 107"/>
          <p:cNvSpPr/>
          <p:nvPr/>
        </p:nvSpPr>
        <p:spPr>
          <a:xfrm>
            <a:off x="7297656" y="3510359"/>
            <a:ext cx="447537" cy="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9050">
            <a:solidFill>
              <a:srgbClr val="000000"/>
            </a:solidFill>
            <a:tailEnd type="triangle"/>
          </a:ln>
        </p:spPr>
        <p:txBody>
          <a:bodyPr/>
          <a:lstStyle/>
          <a:p>
            <a:pPr/>
          </a:p>
        </p:txBody>
      </p:sp>
      <p:sp>
        <p:nvSpPr>
          <p:cNvPr id="191" name="Shape 108"/>
          <p:cNvSpPr txBox="1"/>
          <p:nvPr/>
        </p:nvSpPr>
        <p:spPr>
          <a:xfrm rot="18550869">
            <a:off x="5315888" y="4759225"/>
            <a:ext cx="1846861"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Lying game</a:t>
            </a:r>
          </a:p>
        </p:txBody>
      </p:sp>
      <p:sp>
        <p:nvSpPr>
          <p:cNvPr id="192" name="Shape 109"/>
          <p:cNvSpPr txBox="1"/>
          <p:nvPr/>
        </p:nvSpPr>
        <p:spPr>
          <a:xfrm rot="18551345">
            <a:off x="7240649" y="4535241"/>
            <a:ext cx="1237574" cy="6019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a:r>
              <a:t>Survey</a:t>
            </a:r>
          </a:p>
        </p:txBody>
      </p:sp>
      <p:sp>
        <p:nvSpPr>
          <p:cNvPr id="193" name="Shape 110"/>
          <p:cNvSpPr/>
          <p:nvPr/>
        </p:nvSpPr>
        <p:spPr>
          <a:xfrm>
            <a:off x="5368443" y="3510307"/>
            <a:ext cx="1919702" cy="1"/>
          </a:xfrm>
          <a:prstGeom prst="line">
            <a:avLst/>
          </a:prstGeom>
          <a:ln w="19050">
            <a:solidFill>
              <a:srgbClr val="000000"/>
            </a:solidFill>
          </a:ln>
        </p:spPr>
        <p:txBody>
          <a:bodyPr lIns="45719" rIns="45719"/>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2C2CB9"/>
      </a:accent1>
      <a:accent2>
        <a:srgbClr val="FF0066"/>
      </a:accent2>
      <a:accent3>
        <a:srgbClr val="48BB5A"/>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ndale Mono"/>
        <a:ea typeface="Andale Mono"/>
        <a:cs typeface="Andale Mono"/>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2C2CB9"/>
      </a:accent1>
      <a:accent2>
        <a:srgbClr val="FF0066"/>
      </a:accent2>
      <a:accent3>
        <a:srgbClr val="48BB5A"/>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Andale Mono"/>
        <a:ea typeface="Andale Mono"/>
        <a:cs typeface="Andale Mono"/>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